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712" r:id="rId2"/>
    <p:sldId id="579" r:id="rId3"/>
    <p:sldId id="522" r:id="rId4"/>
    <p:sldId id="694" r:id="rId5"/>
    <p:sldId id="711" r:id="rId6"/>
    <p:sldId id="696" r:id="rId7"/>
    <p:sldId id="697" r:id="rId8"/>
    <p:sldId id="698" r:id="rId9"/>
    <p:sldId id="699" r:id="rId10"/>
    <p:sldId id="700" r:id="rId11"/>
    <p:sldId id="701" r:id="rId12"/>
    <p:sldId id="703" r:id="rId13"/>
    <p:sldId id="704" r:id="rId14"/>
    <p:sldId id="705" r:id="rId15"/>
    <p:sldId id="706" r:id="rId16"/>
    <p:sldId id="713" r:id="rId17"/>
    <p:sldId id="707" r:id="rId18"/>
    <p:sldId id="708" r:id="rId19"/>
    <p:sldId id="709" r:id="rId20"/>
  </p:sldIdLst>
  <p:sldSz cx="9144000" cy="6858000" type="screen4x3"/>
  <p:notesSz cx="9872663" cy="6797675"/>
  <p:defaultTextStyle>
    <a:defPPr>
      <a:defRPr lang="zh-CN"/>
    </a:defPPr>
    <a:lvl1pPr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098">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3300"/>
    <a:srgbClr val="E5EFA7"/>
    <a:srgbClr val="024A23"/>
    <a:srgbClr val="F7C9D4"/>
    <a:srgbClr val="F7D9EA"/>
    <a:srgbClr val="00FFCC"/>
    <a:srgbClr val="00CC99"/>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深色样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00" autoAdjust="0"/>
    <p:restoredTop sz="99658"/>
  </p:normalViewPr>
  <p:slideViewPr>
    <p:cSldViewPr>
      <p:cViewPr varScale="1">
        <p:scale>
          <a:sx n="89" d="100"/>
          <a:sy n="89" d="100"/>
        </p:scale>
        <p:origin x="-840" y="-96"/>
      </p:cViewPr>
      <p:guideLst>
        <p:guide orient="horz" pos="2098"/>
        <p:guide pos="2879"/>
      </p:guideLst>
    </p:cSldViewPr>
  </p:slideViewPr>
  <p:notesTextViewPr>
    <p:cViewPr>
      <p:scale>
        <a:sx n="100" d="100"/>
        <a:sy n="100" d="100"/>
      </p:scale>
      <p:origin x="0" y="0"/>
    </p:cViewPr>
  </p:notesTextViewPr>
  <p:sorterViewPr showFormatting="0">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页眉占位符 206849">
            <a:extLst>
              <a:ext uri="{FF2B5EF4-FFF2-40B4-BE49-F238E27FC236}">
                <a16:creationId xmlns:a16="http://schemas.microsoft.com/office/drawing/2014/main" xmlns="" id="{E8B361EA-CB43-4599-AEAD-0FAD3563EC0D}"/>
              </a:ext>
            </a:extLst>
          </p:cNvPr>
          <p:cNvSpPr>
            <a:spLocks noGrp="1"/>
          </p:cNvSpPr>
          <p:nvPr>
            <p:ph type="hdr" sz="quarter"/>
          </p:nvPr>
        </p:nvSpPr>
        <p:spPr>
          <a:xfrm>
            <a:off x="0" y="0"/>
            <a:ext cx="4279900" cy="339725"/>
          </a:xfrm>
          <a:prstGeom prst="rect">
            <a:avLst/>
          </a:prstGeom>
          <a:noFill/>
          <a:ln w="9525">
            <a:noFill/>
          </a:ln>
        </p:spPr>
        <p:txBody>
          <a:bodyPr/>
          <a:lstStyle>
            <a:lvl1pPr eaLnBrk="1" hangingPunct="1">
              <a:buFont typeface="Arial" panose="020B0604020202020204" pitchFamily="34" charset="0"/>
              <a:buNone/>
              <a:defRPr sz="1200" noProof="1"/>
            </a:lvl1pPr>
          </a:lstStyle>
          <a:p>
            <a:pPr>
              <a:defRPr/>
            </a:pPr>
            <a:endParaRPr lang="zh-CN"/>
          </a:p>
        </p:txBody>
      </p:sp>
      <p:sp>
        <p:nvSpPr>
          <p:cNvPr id="206851" name="日期占位符 206850">
            <a:extLst>
              <a:ext uri="{FF2B5EF4-FFF2-40B4-BE49-F238E27FC236}">
                <a16:creationId xmlns:a16="http://schemas.microsoft.com/office/drawing/2014/main" xmlns="" id="{942C4A23-BB8A-4BDE-AB6E-C4001D76156B}"/>
              </a:ext>
            </a:extLst>
          </p:cNvPr>
          <p:cNvSpPr>
            <a:spLocks noGrp="1"/>
          </p:cNvSpPr>
          <p:nvPr>
            <p:ph type="dt" sz="quarter" idx="1"/>
          </p:nvPr>
        </p:nvSpPr>
        <p:spPr>
          <a:xfrm>
            <a:off x="5591175" y="0"/>
            <a:ext cx="4279900" cy="339725"/>
          </a:xfrm>
          <a:prstGeom prst="rect">
            <a:avLst/>
          </a:prstGeom>
          <a:noFill/>
          <a:ln w="9525">
            <a:noFill/>
          </a:ln>
        </p:spPr>
        <p:txBody>
          <a:bodyPr/>
          <a:lstStyle>
            <a:lvl1pPr algn="r" eaLnBrk="1" hangingPunct="1">
              <a:buFont typeface="Arial" panose="020B0604020202020204" pitchFamily="34" charset="0"/>
              <a:buNone/>
              <a:defRPr sz="1200" noProof="1"/>
            </a:lvl1pPr>
          </a:lstStyle>
          <a:p>
            <a:pPr>
              <a:defRPr/>
            </a:pPr>
            <a:endParaRPr lang="zh-CN" altLang="en-US"/>
          </a:p>
        </p:txBody>
      </p:sp>
      <p:sp>
        <p:nvSpPr>
          <p:cNvPr id="206852" name="页脚占位符 206851">
            <a:extLst>
              <a:ext uri="{FF2B5EF4-FFF2-40B4-BE49-F238E27FC236}">
                <a16:creationId xmlns:a16="http://schemas.microsoft.com/office/drawing/2014/main" xmlns="" id="{6F94E3E7-147A-4AA7-9387-36648B6DF6BC}"/>
              </a:ext>
            </a:extLst>
          </p:cNvPr>
          <p:cNvSpPr>
            <a:spLocks noGrp="1"/>
          </p:cNvSpPr>
          <p:nvPr>
            <p:ph type="ftr" sz="quarter" idx="2"/>
          </p:nvPr>
        </p:nvSpPr>
        <p:spPr>
          <a:xfrm>
            <a:off x="0" y="6456363"/>
            <a:ext cx="4279900" cy="339725"/>
          </a:xfrm>
          <a:prstGeom prst="rect">
            <a:avLst/>
          </a:prstGeom>
          <a:noFill/>
          <a:ln w="9525">
            <a:noFill/>
          </a:ln>
        </p:spPr>
        <p:txBody>
          <a:bodyPr anchor="b"/>
          <a:lstStyle>
            <a:lvl1pPr eaLnBrk="1" hangingPunct="1">
              <a:buFont typeface="Arial" panose="020B0604020202020204" pitchFamily="34" charset="0"/>
              <a:buNone/>
              <a:defRPr sz="1200" noProof="1"/>
            </a:lvl1pPr>
          </a:lstStyle>
          <a:p>
            <a:pPr>
              <a:defRPr/>
            </a:pPr>
            <a:endParaRPr lang="zh-CN"/>
          </a:p>
        </p:txBody>
      </p:sp>
      <p:sp>
        <p:nvSpPr>
          <p:cNvPr id="206853" name="灯片编号占位符 206852">
            <a:extLst>
              <a:ext uri="{FF2B5EF4-FFF2-40B4-BE49-F238E27FC236}">
                <a16:creationId xmlns:a16="http://schemas.microsoft.com/office/drawing/2014/main" xmlns="" id="{19B0F901-4D28-468A-BD1F-883ADCDB7302}"/>
              </a:ext>
            </a:extLst>
          </p:cNvPr>
          <p:cNvSpPr>
            <a:spLocks noGrp="1"/>
          </p:cNvSpPr>
          <p:nvPr>
            <p:ph type="sldNum" sz="quarter" idx="3"/>
          </p:nvPr>
        </p:nvSpPr>
        <p:spPr>
          <a:xfrm>
            <a:off x="5591175" y="6456363"/>
            <a:ext cx="4279900" cy="339725"/>
          </a:xfrm>
          <a:prstGeom prst="rect">
            <a:avLst/>
          </a:prstGeom>
          <a:noFill/>
          <a:ln w="9525">
            <a:noFill/>
          </a:ln>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2C0DA6FD-87B2-4537-989A-EEDBD1789B3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xmlns="" id="{31A0FB78-695A-4AC9-BBBE-12762F677B2E}"/>
              </a:ext>
            </a:extLst>
          </p:cNvPr>
          <p:cNvSpPr>
            <a:spLocks noGrp="1"/>
          </p:cNvSpPr>
          <p:nvPr>
            <p:ph type="hdr" sz="quarter"/>
          </p:nvPr>
        </p:nvSpPr>
        <p:spPr>
          <a:xfrm>
            <a:off x="0" y="0"/>
            <a:ext cx="6159500" cy="254000"/>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a:extLst>
              <a:ext uri="{FF2B5EF4-FFF2-40B4-BE49-F238E27FC236}">
                <a16:creationId xmlns:a16="http://schemas.microsoft.com/office/drawing/2014/main" xmlns="" id="{2587F75B-C72C-4A39-AD6A-1839A1616802}"/>
              </a:ext>
            </a:extLst>
          </p:cNvPr>
          <p:cNvSpPr>
            <a:spLocks noGrp="1"/>
          </p:cNvSpPr>
          <p:nvPr>
            <p:ph type="dt" idx="1"/>
          </p:nvPr>
        </p:nvSpPr>
        <p:spPr>
          <a:xfrm>
            <a:off x="8050213" y="0"/>
            <a:ext cx="6159500" cy="254000"/>
          </a:xfrm>
          <a:prstGeom prst="rect">
            <a:avLst/>
          </a:prstGeom>
        </p:spPr>
        <p:txBody>
          <a:bodyPr vert="horz" lIns="91440" tIns="45720" rIns="91440" bIns="45720" rtlCol="0"/>
          <a:lstStyle>
            <a:lvl1pPr algn="r" eaLnBrk="1" hangingPunct="1">
              <a:buFont typeface="Arial" panose="020B0604020202020204" pitchFamily="34" charset="0"/>
              <a:buNone/>
              <a:defRPr sz="1200" noProof="1">
                <a:cs typeface="+mn-ea"/>
              </a:defRPr>
            </a:lvl1pPr>
          </a:lstStyle>
          <a:p>
            <a:pPr>
              <a:defRPr/>
            </a:pPr>
            <a:endParaRPr lang="zh-CN" altLang="en-US"/>
          </a:p>
        </p:txBody>
      </p:sp>
      <p:sp>
        <p:nvSpPr>
          <p:cNvPr id="12292" name="幻灯片图像占位符 3">
            <a:extLst>
              <a:ext uri="{FF2B5EF4-FFF2-40B4-BE49-F238E27FC236}">
                <a16:creationId xmlns:a16="http://schemas.microsoft.com/office/drawing/2014/main" xmlns="" id="{F911EE35-0DCC-44A3-A19C-097D514D1912}"/>
              </a:ext>
            </a:extLst>
          </p:cNvPr>
          <p:cNvSpPr>
            <a:spLocks noGrp="1" noRot="1" noChangeAspect="1"/>
          </p:cNvSpPr>
          <p:nvPr>
            <p:ph type="sldImg"/>
          </p:nvPr>
        </p:nvSpPr>
        <p:spPr bwMode="auto">
          <a:xfrm>
            <a:off x="5591175" y="631825"/>
            <a:ext cx="3032125" cy="1704975"/>
          </a:xfrm>
          <a:prstGeom prst="rect">
            <a:avLst/>
          </a:pr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sp>
      <p:sp>
        <p:nvSpPr>
          <p:cNvPr id="13317" name="备注占位符 4">
            <a:extLst>
              <a:ext uri="{FF2B5EF4-FFF2-40B4-BE49-F238E27FC236}">
                <a16:creationId xmlns:a16="http://schemas.microsoft.com/office/drawing/2014/main" xmlns="" id="{6DDC72AB-5385-4B16-9C65-4BE3AC131EE7}"/>
              </a:ext>
            </a:extLst>
          </p:cNvPr>
          <p:cNvSpPr>
            <a:spLocks noGrp="1" noChangeArrowheads="1"/>
          </p:cNvSpPr>
          <p:nvPr>
            <p:ph type="body" sz="quarter" idx="4294967295"/>
          </p:nvPr>
        </p:nvSpPr>
        <p:spPr bwMode="auto">
          <a:xfrm>
            <a:off x="1420813" y="2432050"/>
            <a:ext cx="11371262" cy="1989138"/>
          </a:xfrm>
          <a:prstGeom prst="rect">
            <a:avLst/>
          </a:prstGeom>
          <a:noFill/>
          <a:ln w="9525">
            <a:noFill/>
            <a:miter lim="800000"/>
          </a:ln>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xmlns="" id="{5EEEE611-1CD0-4082-8D5B-58EF1352282E}"/>
              </a:ext>
            </a:extLst>
          </p:cNvPr>
          <p:cNvSpPr>
            <a:spLocks noGrp="1"/>
          </p:cNvSpPr>
          <p:nvPr>
            <p:ph type="ftr" sz="quarter" idx="4"/>
          </p:nvPr>
        </p:nvSpPr>
        <p:spPr>
          <a:xfrm>
            <a:off x="0" y="4800600"/>
            <a:ext cx="6159500" cy="252413"/>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7" name="灯片编号占位符 6">
            <a:extLst>
              <a:ext uri="{FF2B5EF4-FFF2-40B4-BE49-F238E27FC236}">
                <a16:creationId xmlns:a16="http://schemas.microsoft.com/office/drawing/2014/main" xmlns="" id="{CA1A1F83-9764-4FE1-AA7C-D02EA5416CE4}"/>
              </a:ext>
            </a:extLst>
          </p:cNvPr>
          <p:cNvSpPr>
            <a:spLocks noGrp="1"/>
          </p:cNvSpPr>
          <p:nvPr>
            <p:ph type="sldNum" sz="quarter" idx="5"/>
          </p:nvPr>
        </p:nvSpPr>
        <p:spPr>
          <a:xfrm>
            <a:off x="8050213" y="4800600"/>
            <a:ext cx="6159500" cy="252413"/>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93ABFC52-71D7-4A1C-92A2-799A6A05BB0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3419696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448181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1403552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1186231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3085609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2919384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87016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3878851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4237075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230383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3024643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2384895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325300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2949754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1228296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1719737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4" name="日期占位符 3">
            <a:extLst>
              <a:ext uri="{FF2B5EF4-FFF2-40B4-BE49-F238E27FC236}">
                <a16:creationId xmlns:a16="http://schemas.microsoft.com/office/drawing/2014/main" xmlns="" id="{ADA5E86C-2EA7-4AE6-87B5-2EEF089CF36D}"/>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xmlns="" id="{4AE22EC3-3279-4286-85E6-5BA92A202010}"/>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xmlns="" id="{F3DA73AA-E80F-4A7C-8AE6-B31A34ADD183}"/>
              </a:ext>
            </a:extLst>
          </p:cNvPr>
          <p:cNvSpPr>
            <a:spLocks noGrp="1"/>
          </p:cNvSpPr>
          <p:nvPr>
            <p:ph type="sldNum" sz="quarter" idx="12"/>
          </p:nvPr>
        </p:nvSpPr>
        <p:spPr/>
        <p:txBody>
          <a:bodyPr/>
          <a:lstStyle>
            <a:lvl1pPr>
              <a:defRPr/>
            </a:lvl1pPr>
          </a:lstStyle>
          <a:p>
            <a:pPr>
              <a:defRPr/>
            </a:pPr>
            <a:fld id="{2AA5A996-8FB3-4368-A777-6C6ED0D3CB57}" type="slidenum">
              <a:rPr lang="zh-CN" altLang="en-US"/>
              <a:pPr>
                <a:defRPr/>
              </a:pPr>
              <a:t>‹#›</a:t>
            </a:fld>
            <a:endParaRPr lang="zh-CN" altLang="en-US"/>
          </a:p>
        </p:txBody>
      </p:sp>
    </p:spTree>
    <p:extLst>
      <p:ext uri="{BB962C8B-B14F-4D97-AF65-F5344CB8AC3E}">
        <p14:creationId xmlns:p14="http://schemas.microsoft.com/office/powerpoint/2010/main" xmlns="" val="94769821"/>
      </p:ext>
    </p:extLst>
  </p:cSld>
  <p:clrMapOvr>
    <a:masterClrMapping/>
  </p:clrMapOvr>
  <p:transition spd="slow">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xmlns="" id="{D7EF7CCB-1F9E-403B-93C4-130A83C81B29}"/>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xmlns="" id="{A6829460-E05A-4138-9721-F79208291419}"/>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xmlns="" id="{25F1A875-F26C-4B5B-9046-FB1D434927B3}"/>
              </a:ext>
            </a:extLst>
          </p:cNvPr>
          <p:cNvSpPr>
            <a:spLocks noGrp="1"/>
          </p:cNvSpPr>
          <p:nvPr>
            <p:ph type="sldNum" sz="quarter" idx="12"/>
          </p:nvPr>
        </p:nvSpPr>
        <p:spPr/>
        <p:txBody>
          <a:bodyPr/>
          <a:lstStyle>
            <a:lvl1pPr>
              <a:defRPr/>
            </a:lvl1pPr>
          </a:lstStyle>
          <a:p>
            <a:pPr>
              <a:defRPr/>
            </a:pPr>
            <a:fld id="{787B5946-F68E-48FC-A519-3F88C9DAF76E}" type="slidenum">
              <a:rPr lang="zh-CN" altLang="en-US"/>
              <a:pPr>
                <a:defRPr/>
              </a:pPr>
              <a:t>‹#›</a:t>
            </a:fld>
            <a:endParaRPr lang="zh-CN" altLang="en-US"/>
          </a:p>
        </p:txBody>
      </p:sp>
    </p:spTree>
    <p:extLst>
      <p:ext uri="{BB962C8B-B14F-4D97-AF65-F5344CB8AC3E}">
        <p14:creationId xmlns:p14="http://schemas.microsoft.com/office/powerpoint/2010/main" xmlns="" val="326570258"/>
      </p:ext>
    </p:extLst>
  </p:cSld>
  <p:clrMapOvr>
    <a:masterClrMapping/>
  </p:clrMapOvr>
  <p:transition spd="slow">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xmlns="" id="{036E9C24-CE12-4892-BF35-C20BF5CD27A8}"/>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xmlns="" id="{F416F813-37EC-4FAE-8F99-4A655FB1ABFB}"/>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xmlns="" id="{A15F2251-F777-47E5-831D-D45877A95E20}"/>
              </a:ext>
            </a:extLst>
          </p:cNvPr>
          <p:cNvSpPr>
            <a:spLocks noGrp="1"/>
          </p:cNvSpPr>
          <p:nvPr>
            <p:ph type="sldNum" sz="quarter" idx="12"/>
          </p:nvPr>
        </p:nvSpPr>
        <p:spPr/>
        <p:txBody>
          <a:bodyPr/>
          <a:lstStyle>
            <a:lvl1pPr>
              <a:defRPr/>
            </a:lvl1pPr>
          </a:lstStyle>
          <a:p>
            <a:pPr>
              <a:defRPr/>
            </a:pPr>
            <a:fld id="{B0351AAC-7CF2-4C11-A9CC-B98E1C312EE2}" type="slidenum">
              <a:rPr lang="zh-CN" altLang="en-US"/>
              <a:pPr>
                <a:defRPr/>
              </a:pPr>
              <a:t>‹#›</a:t>
            </a:fld>
            <a:endParaRPr lang="zh-CN" altLang="en-US"/>
          </a:p>
        </p:txBody>
      </p:sp>
    </p:spTree>
    <p:extLst>
      <p:ext uri="{BB962C8B-B14F-4D97-AF65-F5344CB8AC3E}">
        <p14:creationId xmlns:p14="http://schemas.microsoft.com/office/powerpoint/2010/main" xmlns="" val="2647012293"/>
      </p:ext>
    </p:extLst>
  </p:cSld>
  <p:clrMapOvr>
    <a:masterClrMapping/>
  </p:clrMapOvr>
  <p:transition spd="slow">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a:extLst>
              <a:ext uri="{FF2B5EF4-FFF2-40B4-BE49-F238E27FC236}">
                <a16:creationId xmlns:a16="http://schemas.microsoft.com/office/drawing/2014/main" xmlns="" id="{3B4CF5BB-D934-44B1-8791-076309D725E5}"/>
              </a:ext>
            </a:extLst>
          </p:cNvPr>
          <p:cNvSpPr>
            <a:spLocks noGrp="1"/>
          </p:cNvSpPr>
          <p:nvPr>
            <p:ph type="dt" sz="half" idx="10"/>
          </p:nvPr>
        </p:nvSpPr>
        <p:spPr>
          <a:ln/>
        </p:spPr>
        <p:txBody>
          <a:bodyPr/>
          <a:lstStyle>
            <a:lvl1pPr>
              <a:defRPr/>
            </a:lvl1pPr>
          </a:lstStyle>
          <a:p>
            <a:pPr>
              <a:defRPr/>
            </a:pPr>
            <a:fld id="{AD7A4842-435A-4A20-B003-61E12D186FC0}" type="datetime1">
              <a:rPr lang="zh-CN" altLang="en-US"/>
              <a:pPr>
                <a:defRPr/>
              </a:pPr>
              <a:t>2021/5/21</a:t>
            </a:fld>
            <a:endParaRPr lang="zh-CN" altLang="en-US"/>
          </a:p>
        </p:txBody>
      </p:sp>
      <p:sp>
        <p:nvSpPr>
          <p:cNvPr id="5" name="页脚占位符 1028">
            <a:extLst>
              <a:ext uri="{FF2B5EF4-FFF2-40B4-BE49-F238E27FC236}">
                <a16:creationId xmlns:a16="http://schemas.microsoft.com/office/drawing/2014/main" xmlns="" id="{1A255814-250B-4902-AE9D-C16C668AFA95}"/>
              </a:ext>
            </a:extLst>
          </p:cNvPr>
          <p:cNvSpPr>
            <a:spLocks noGrp="1"/>
          </p:cNvSpPr>
          <p:nvPr>
            <p:ph type="ftr" sz="quarter" idx="11"/>
          </p:nvPr>
        </p:nvSpPr>
        <p:spPr>
          <a:ln/>
        </p:spPr>
        <p:txBody>
          <a:bodyPr/>
          <a:lstStyle>
            <a:lvl1pPr>
              <a:defRPr/>
            </a:lvl1pPr>
          </a:lstStyle>
          <a:p>
            <a:pPr>
              <a:defRPr/>
            </a:pPr>
            <a:endParaRPr lang="zh-CN"/>
          </a:p>
        </p:txBody>
      </p:sp>
      <p:sp>
        <p:nvSpPr>
          <p:cNvPr id="6" name="灯片编号占位符 1029">
            <a:extLst>
              <a:ext uri="{FF2B5EF4-FFF2-40B4-BE49-F238E27FC236}">
                <a16:creationId xmlns:a16="http://schemas.microsoft.com/office/drawing/2014/main" xmlns="" id="{315565A4-85C5-4169-9129-FBFEC809CAF9}"/>
              </a:ext>
            </a:extLst>
          </p:cNvPr>
          <p:cNvSpPr>
            <a:spLocks noGrp="1"/>
          </p:cNvSpPr>
          <p:nvPr>
            <p:ph type="sldNum" sz="quarter" idx="12"/>
          </p:nvPr>
        </p:nvSpPr>
        <p:spPr>
          <a:ln/>
        </p:spPr>
        <p:txBody>
          <a:bodyPr/>
          <a:lstStyle>
            <a:lvl1pPr>
              <a:defRPr/>
            </a:lvl1pPr>
          </a:lstStyle>
          <a:p>
            <a:pPr>
              <a:defRPr/>
            </a:pPr>
            <a:fld id="{1978A121-99A7-4ED8-9FA1-73061279A044}" type="slidenum">
              <a:rPr lang="zh-CN" altLang="en-US"/>
              <a:pPr>
                <a:defRPr/>
              </a:pPr>
              <a:t>‹#›</a:t>
            </a:fld>
            <a:endParaRPr lang="zh-CN" altLang="en-US"/>
          </a:p>
        </p:txBody>
      </p:sp>
    </p:spTree>
    <p:extLst>
      <p:ext uri="{BB962C8B-B14F-4D97-AF65-F5344CB8AC3E}">
        <p14:creationId xmlns:p14="http://schemas.microsoft.com/office/powerpoint/2010/main" xmlns="" val="11515238"/>
      </p:ext>
    </p:extLst>
  </p:cSld>
  <p:clrMapOvr>
    <a:masterClrMapping/>
  </p:clrMapOvr>
  <p:transition spd="slow">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日期占位符 3">
            <a:extLst>
              <a:ext uri="{FF2B5EF4-FFF2-40B4-BE49-F238E27FC236}">
                <a16:creationId xmlns:a16="http://schemas.microsoft.com/office/drawing/2014/main" xmlns="" id="{2724BA62-0EDC-426E-899D-54433DB6CF0D}"/>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xmlns="" id="{957BE40E-C841-44F3-8B70-455085F413DB}"/>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xmlns="" id="{2E09C93A-CD85-4310-AE1F-B21B304EE2A0}"/>
              </a:ext>
            </a:extLst>
          </p:cNvPr>
          <p:cNvSpPr>
            <a:spLocks noGrp="1"/>
          </p:cNvSpPr>
          <p:nvPr>
            <p:ph type="sldNum" sz="quarter" idx="12"/>
          </p:nvPr>
        </p:nvSpPr>
        <p:spPr/>
        <p:txBody>
          <a:bodyPr/>
          <a:lstStyle>
            <a:lvl1pPr>
              <a:defRPr/>
            </a:lvl1pPr>
          </a:lstStyle>
          <a:p>
            <a:pPr>
              <a:defRPr/>
            </a:pPr>
            <a:fld id="{59BD8F1C-DCB4-44D3-AAB2-55CB0B531884}" type="slidenum">
              <a:rPr lang="zh-CN" altLang="en-US"/>
              <a:pPr>
                <a:defRPr/>
              </a:pPr>
              <a:t>‹#›</a:t>
            </a:fld>
            <a:endParaRPr lang="zh-CN" altLang="en-US"/>
          </a:p>
        </p:txBody>
      </p:sp>
    </p:spTree>
    <p:extLst>
      <p:ext uri="{BB962C8B-B14F-4D97-AF65-F5344CB8AC3E}">
        <p14:creationId xmlns:p14="http://schemas.microsoft.com/office/powerpoint/2010/main" xmlns="" val="1316712642"/>
      </p:ext>
    </p:extLst>
  </p:cSld>
  <p:clrMapOvr>
    <a:masterClrMapping/>
  </p:clrMapOvr>
  <p:transition spd="slow">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a:extLst>
              <a:ext uri="{FF2B5EF4-FFF2-40B4-BE49-F238E27FC236}">
                <a16:creationId xmlns:a16="http://schemas.microsoft.com/office/drawing/2014/main" xmlns="" id="{D64FF880-FF0C-4233-8918-06A6DEABA5F3}"/>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xmlns="" id="{717F12FF-5CBB-4B85-AF4F-AE69C85514E9}"/>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xmlns="" id="{AA44AC62-3821-4A4E-955E-FF68FDBE7026}"/>
              </a:ext>
            </a:extLst>
          </p:cNvPr>
          <p:cNvSpPr>
            <a:spLocks noGrp="1"/>
          </p:cNvSpPr>
          <p:nvPr>
            <p:ph type="sldNum" sz="quarter" idx="12"/>
          </p:nvPr>
        </p:nvSpPr>
        <p:spPr/>
        <p:txBody>
          <a:bodyPr/>
          <a:lstStyle>
            <a:lvl1pPr>
              <a:defRPr/>
            </a:lvl1pPr>
          </a:lstStyle>
          <a:p>
            <a:pPr>
              <a:defRPr/>
            </a:pPr>
            <a:fld id="{C5439C62-0AB1-4896-8E5A-485BE95109F6}" type="slidenum">
              <a:rPr lang="zh-CN" altLang="en-US"/>
              <a:pPr>
                <a:defRPr/>
              </a:pPr>
              <a:t>‹#›</a:t>
            </a:fld>
            <a:endParaRPr lang="zh-CN" altLang="en-US"/>
          </a:p>
        </p:txBody>
      </p:sp>
    </p:spTree>
    <p:extLst>
      <p:ext uri="{BB962C8B-B14F-4D97-AF65-F5344CB8AC3E}">
        <p14:creationId xmlns:p14="http://schemas.microsoft.com/office/powerpoint/2010/main" xmlns="" val="2406583532"/>
      </p:ext>
    </p:extLst>
  </p:cSld>
  <p:clrMapOvr>
    <a:masterClrMapping/>
  </p:clrMapOvr>
  <p:transition spd="slow">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a:extLst>
              <a:ext uri="{FF2B5EF4-FFF2-40B4-BE49-F238E27FC236}">
                <a16:creationId xmlns:a16="http://schemas.microsoft.com/office/drawing/2014/main" xmlns="" id="{8D2C3CEE-20AF-4278-9F09-FEE719DBDC97}"/>
              </a:ext>
            </a:extLst>
          </p:cNvPr>
          <p:cNvSpPr>
            <a:spLocks noGrp="1"/>
          </p:cNvSpPr>
          <p:nvPr>
            <p:ph type="dt" sz="half" idx="10"/>
          </p:nvPr>
        </p:nvSpPr>
        <p:spPr/>
        <p:txBody>
          <a:bodyPr/>
          <a:lstStyle>
            <a:lvl1pPr>
              <a:defRPr/>
            </a:lvl1pPr>
          </a:lstStyle>
          <a:p>
            <a:pPr>
              <a:defRPr/>
            </a:pPr>
            <a:endParaRPr lang="zh-CN" altLang="en-US"/>
          </a:p>
        </p:txBody>
      </p:sp>
      <p:sp>
        <p:nvSpPr>
          <p:cNvPr id="8" name="页脚占位符 7">
            <a:extLst>
              <a:ext uri="{FF2B5EF4-FFF2-40B4-BE49-F238E27FC236}">
                <a16:creationId xmlns:a16="http://schemas.microsoft.com/office/drawing/2014/main" xmlns="" id="{6B4B11AA-A85C-412A-B0F2-0E9C051A8508}"/>
              </a:ext>
            </a:extLst>
          </p:cNvPr>
          <p:cNvSpPr>
            <a:spLocks noGrp="1"/>
          </p:cNvSpPr>
          <p:nvPr>
            <p:ph type="ftr" sz="quarter" idx="11"/>
          </p:nvPr>
        </p:nvSpPr>
        <p:spPr/>
        <p:txBody>
          <a:bodyPr/>
          <a:lstStyle>
            <a:lvl1pPr>
              <a:defRPr/>
            </a:lvl1pPr>
          </a:lstStyle>
          <a:p>
            <a:pPr>
              <a:defRPr/>
            </a:pPr>
            <a:endParaRPr lang="zh-CN"/>
          </a:p>
        </p:txBody>
      </p:sp>
      <p:sp>
        <p:nvSpPr>
          <p:cNvPr id="9" name="灯片编号占位符 8">
            <a:extLst>
              <a:ext uri="{FF2B5EF4-FFF2-40B4-BE49-F238E27FC236}">
                <a16:creationId xmlns:a16="http://schemas.microsoft.com/office/drawing/2014/main" xmlns="" id="{A73F178B-B5FC-4F6E-AD28-2F428490FA11}"/>
              </a:ext>
            </a:extLst>
          </p:cNvPr>
          <p:cNvSpPr>
            <a:spLocks noGrp="1"/>
          </p:cNvSpPr>
          <p:nvPr>
            <p:ph type="sldNum" sz="quarter" idx="12"/>
          </p:nvPr>
        </p:nvSpPr>
        <p:spPr/>
        <p:txBody>
          <a:bodyPr/>
          <a:lstStyle>
            <a:lvl1pPr>
              <a:defRPr/>
            </a:lvl1pPr>
          </a:lstStyle>
          <a:p>
            <a:pPr>
              <a:defRPr/>
            </a:pPr>
            <a:fld id="{02C3F950-0634-403C-B2D7-51B05DD54E55}" type="slidenum">
              <a:rPr lang="zh-CN" altLang="en-US"/>
              <a:pPr>
                <a:defRPr/>
              </a:pPr>
              <a:t>‹#›</a:t>
            </a:fld>
            <a:endParaRPr lang="zh-CN" altLang="en-US"/>
          </a:p>
        </p:txBody>
      </p:sp>
    </p:spTree>
    <p:extLst>
      <p:ext uri="{BB962C8B-B14F-4D97-AF65-F5344CB8AC3E}">
        <p14:creationId xmlns:p14="http://schemas.microsoft.com/office/powerpoint/2010/main" xmlns="" val="1430654553"/>
      </p:ext>
    </p:extLst>
  </p:cSld>
  <p:clrMapOvr>
    <a:masterClrMapping/>
  </p:clrMapOvr>
  <p:transition spd="slow">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2">
            <a:extLst>
              <a:ext uri="{FF2B5EF4-FFF2-40B4-BE49-F238E27FC236}">
                <a16:creationId xmlns:a16="http://schemas.microsoft.com/office/drawing/2014/main" xmlns="" id="{59E4B3C3-0F62-43F8-A6F7-974D79ADA9B5}"/>
              </a:ext>
            </a:extLst>
          </p:cNvPr>
          <p:cNvSpPr>
            <a:spLocks noGrp="1"/>
          </p:cNvSpPr>
          <p:nvPr>
            <p:ph type="dt" sz="half" idx="10"/>
          </p:nvPr>
        </p:nvSpPr>
        <p:spPr/>
        <p:txBody>
          <a:bodyPr/>
          <a:lstStyle>
            <a:lvl1pPr>
              <a:defRPr/>
            </a:lvl1pPr>
          </a:lstStyle>
          <a:p>
            <a:pPr>
              <a:defRPr/>
            </a:pPr>
            <a:endParaRPr lang="zh-CN" altLang="en-US"/>
          </a:p>
        </p:txBody>
      </p:sp>
      <p:sp>
        <p:nvSpPr>
          <p:cNvPr id="4" name="页脚占位符 3">
            <a:extLst>
              <a:ext uri="{FF2B5EF4-FFF2-40B4-BE49-F238E27FC236}">
                <a16:creationId xmlns:a16="http://schemas.microsoft.com/office/drawing/2014/main" xmlns="" id="{29BB8DFA-E071-4310-9EC7-97CB45B2CAD4}"/>
              </a:ext>
            </a:extLst>
          </p:cNvPr>
          <p:cNvSpPr>
            <a:spLocks noGrp="1"/>
          </p:cNvSpPr>
          <p:nvPr>
            <p:ph type="ftr" sz="quarter" idx="11"/>
          </p:nvPr>
        </p:nvSpPr>
        <p:spPr/>
        <p:txBody>
          <a:bodyPr/>
          <a:lstStyle>
            <a:lvl1pPr>
              <a:defRPr/>
            </a:lvl1pPr>
          </a:lstStyle>
          <a:p>
            <a:pPr>
              <a:defRPr/>
            </a:pPr>
            <a:endParaRPr lang="zh-CN"/>
          </a:p>
        </p:txBody>
      </p:sp>
      <p:sp>
        <p:nvSpPr>
          <p:cNvPr id="5" name="灯片编号占位符 4">
            <a:extLst>
              <a:ext uri="{FF2B5EF4-FFF2-40B4-BE49-F238E27FC236}">
                <a16:creationId xmlns:a16="http://schemas.microsoft.com/office/drawing/2014/main" xmlns="" id="{1529E4F6-7307-48E6-BBA1-D8DE2DCCEA18}"/>
              </a:ext>
            </a:extLst>
          </p:cNvPr>
          <p:cNvSpPr>
            <a:spLocks noGrp="1"/>
          </p:cNvSpPr>
          <p:nvPr>
            <p:ph type="sldNum" sz="quarter" idx="12"/>
          </p:nvPr>
        </p:nvSpPr>
        <p:spPr/>
        <p:txBody>
          <a:bodyPr/>
          <a:lstStyle>
            <a:lvl1pPr>
              <a:defRPr/>
            </a:lvl1pPr>
          </a:lstStyle>
          <a:p>
            <a:pPr>
              <a:defRPr/>
            </a:pPr>
            <a:fld id="{19C67BDA-D7C4-461E-887B-617278CCD350}" type="slidenum">
              <a:rPr lang="zh-CN" altLang="en-US"/>
              <a:pPr>
                <a:defRPr/>
              </a:pPr>
              <a:t>‹#›</a:t>
            </a:fld>
            <a:endParaRPr lang="zh-CN" altLang="en-US"/>
          </a:p>
        </p:txBody>
      </p:sp>
    </p:spTree>
    <p:extLst>
      <p:ext uri="{BB962C8B-B14F-4D97-AF65-F5344CB8AC3E}">
        <p14:creationId xmlns:p14="http://schemas.microsoft.com/office/powerpoint/2010/main" xmlns="" val="2845175873"/>
      </p:ext>
    </p:extLst>
  </p:cSld>
  <p:clrMapOvr>
    <a:masterClrMapping/>
  </p:clrMapOvr>
  <p:transition spd="slow">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D1F5B93-3128-404F-B219-6C490306B518}"/>
              </a:ext>
            </a:extLst>
          </p:cNvPr>
          <p:cNvSpPr>
            <a:spLocks noGrp="1"/>
          </p:cNvSpPr>
          <p:nvPr>
            <p:ph type="dt" sz="half" idx="10"/>
          </p:nvPr>
        </p:nvSpPr>
        <p:spPr/>
        <p:txBody>
          <a:bodyPr/>
          <a:lstStyle>
            <a:lvl1pPr>
              <a:defRPr/>
            </a:lvl1pPr>
          </a:lstStyle>
          <a:p>
            <a:pPr>
              <a:defRPr/>
            </a:pPr>
            <a:endParaRPr lang="zh-CN" altLang="en-US"/>
          </a:p>
        </p:txBody>
      </p:sp>
      <p:sp>
        <p:nvSpPr>
          <p:cNvPr id="3" name="页脚占位符 2">
            <a:extLst>
              <a:ext uri="{FF2B5EF4-FFF2-40B4-BE49-F238E27FC236}">
                <a16:creationId xmlns:a16="http://schemas.microsoft.com/office/drawing/2014/main" xmlns="" id="{E3403E86-5D2A-4C28-8D39-122A5F83BB50}"/>
              </a:ext>
            </a:extLst>
          </p:cNvPr>
          <p:cNvSpPr>
            <a:spLocks noGrp="1"/>
          </p:cNvSpPr>
          <p:nvPr>
            <p:ph type="ftr" sz="quarter" idx="11"/>
          </p:nvPr>
        </p:nvSpPr>
        <p:spPr/>
        <p:txBody>
          <a:bodyPr/>
          <a:lstStyle>
            <a:lvl1pPr>
              <a:defRPr/>
            </a:lvl1pPr>
          </a:lstStyle>
          <a:p>
            <a:pPr>
              <a:defRPr/>
            </a:pPr>
            <a:endParaRPr lang="zh-CN"/>
          </a:p>
        </p:txBody>
      </p:sp>
      <p:sp>
        <p:nvSpPr>
          <p:cNvPr id="4" name="灯片编号占位符 3">
            <a:extLst>
              <a:ext uri="{FF2B5EF4-FFF2-40B4-BE49-F238E27FC236}">
                <a16:creationId xmlns:a16="http://schemas.microsoft.com/office/drawing/2014/main" xmlns="" id="{CFC2E661-AE79-4CCB-9167-E834621EE2A5}"/>
              </a:ext>
            </a:extLst>
          </p:cNvPr>
          <p:cNvSpPr>
            <a:spLocks noGrp="1"/>
          </p:cNvSpPr>
          <p:nvPr>
            <p:ph type="sldNum" sz="quarter" idx="12"/>
          </p:nvPr>
        </p:nvSpPr>
        <p:spPr/>
        <p:txBody>
          <a:bodyPr/>
          <a:lstStyle>
            <a:lvl1pPr>
              <a:defRPr/>
            </a:lvl1pPr>
          </a:lstStyle>
          <a:p>
            <a:pPr>
              <a:defRPr/>
            </a:pPr>
            <a:fld id="{AEE1600F-721E-4360-8203-2ED03A1A2987}" type="slidenum">
              <a:rPr lang="zh-CN" altLang="en-US"/>
              <a:pPr>
                <a:defRPr/>
              </a:pPr>
              <a:t>‹#›</a:t>
            </a:fld>
            <a:endParaRPr lang="zh-CN" altLang="en-US"/>
          </a:p>
        </p:txBody>
      </p:sp>
    </p:spTree>
    <p:extLst>
      <p:ext uri="{BB962C8B-B14F-4D97-AF65-F5344CB8AC3E}">
        <p14:creationId xmlns:p14="http://schemas.microsoft.com/office/powerpoint/2010/main" xmlns="" val="195399108"/>
      </p:ext>
    </p:extLst>
  </p:cSld>
  <p:clrMapOvr>
    <a:masterClrMapping/>
  </p:clrMapOvr>
  <p:transition spd="slow">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xmlns="" id="{4FB6A43B-5B43-4840-8F0D-9A700D3601DA}"/>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xmlns="" id="{93BEAAB7-2BA3-4E98-A8CC-B7E7A8E6DBAD}"/>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xmlns="" id="{F7228CBD-E8A1-4591-8229-C5EF2456AB69}"/>
              </a:ext>
            </a:extLst>
          </p:cNvPr>
          <p:cNvSpPr>
            <a:spLocks noGrp="1"/>
          </p:cNvSpPr>
          <p:nvPr>
            <p:ph type="sldNum" sz="quarter" idx="12"/>
          </p:nvPr>
        </p:nvSpPr>
        <p:spPr/>
        <p:txBody>
          <a:bodyPr/>
          <a:lstStyle>
            <a:lvl1pPr>
              <a:defRPr/>
            </a:lvl1pPr>
          </a:lstStyle>
          <a:p>
            <a:pPr>
              <a:defRPr/>
            </a:pPr>
            <a:fld id="{4D2C4A87-2442-4FF0-AB87-3C50CB79BA8E}" type="slidenum">
              <a:rPr lang="zh-CN" altLang="en-US"/>
              <a:pPr>
                <a:defRPr/>
              </a:pPr>
              <a:t>‹#›</a:t>
            </a:fld>
            <a:endParaRPr lang="zh-CN" altLang="en-US"/>
          </a:p>
        </p:txBody>
      </p:sp>
    </p:spTree>
    <p:extLst>
      <p:ext uri="{BB962C8B-B14F-4D97-AF65-F5344CB8AC3E}">
        <p14:creationId xmlns:p14="http://schemas.microsoft.com/office/powerpoint/2010/main" xmlns="" val="810220189"/>
      </p:ext>
    </p:extLst>
  </p:cSld>
  <p:clrMapOvr>
    <a:masterClrMapping/>
  </p:clrMapOvr>
  <p:transition spd="slow">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xmlns="" id="{48CEA34F-B67C-4076-B1C5-20C5700BE5B0}"/>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xmlns="" id="{2584CD04-7E6D-45B3-A5B9-C075D50B33B5}"/>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xmlns="" id="{EB89B58A-3572-457B-BFA9-AD288E3759E2}"/>
              </a:ext>
            </a:extLst>
          </p:cNvPr>
          <p:cNvSpPr>
            <a:spLocks noGrp="1"/>
          </p:cNvSpPr>
          <p:nvPr>
            <p:ph type="sldNum" sz="quarter" idx="12"/>
          </p:nvPr>
        </p:nvSpPr>
        <p:spPr/>
        <p:txBody>
          <a:bodyPr/>
          <a:lstStyle>
            <a:lvl1pPr>
              <a:defRPr/>
            </a:lvl1pPr>
          </a:lstStyle>
          <a:p>
            <a:pPr>
              <a:defRPr/>
            </a:pPr>
            <a:fld id="{89982FF7-29DB-4370-BA61-CAEBA4B40941}" type="slidenum">
              <a:rPr lang="zh-CN" altLang="en-US"/>
              <a:pPr>
                <a:defRPr/>
              </a:pPr>
              <a:t>‹#›</a:t>
            </a:fld>
            <a:endParaRPr lang="zh-CN" altLang="en-US"/>
          </a:p>
        </p:txBody>
      </p:sp>
    </p:spTree>
    <p:extLst>
      <p:ext uri="{BB962C8B-B14F-4D97-AF65-F5344CB8AC3E}">
        <p14:creationId xmlns:p14="http://schemas.microsoft.com/office/powerpoint/2010/main" xmlns="" val="3598266912"/>
      </p:ext>
    </p:extLst>
  </p:cSld>
  <p:clrMapOvr>
    <a:masterClrMapping/>
  </p:clrMapOvr>
  <p:transition spd="slow">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a:extLst>
              <a:ext uri="{FF2B5EF4-FFF2-40B4-BE49-F238E27FC236}">
                <a16:creationId xmlns:a16="http://schemas.microsoft.com/office/drawing/2014/main" xmlns="" id="{2F0DC5EE-EE0B-46FA-8365-50484887A34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1026">
            <a:extLst>
              <a:ext uri="{FF2B5EF4-FFF2-40B4-BE49-F238E27FC236}">
                <a16:creationId xmlns:a16="http://schemas.microsoft.com/office/drawing/2014/main" xmlns="" id="{ACDBFBA8-8CFC-4AA7-8C40-56439EFBDD0A}"/>
              </a:ext>
            </a:extLst>
          </p:cNvPr>
          <p:cNvSpPr>
            <a:spLocks noGrp="1" noChangeArrowheads="1"/>
          </p:cNvSpPr>
          <p:nvPr>
            <p:ph type="body"/>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a:extLst>
              <a:ext uri="{FF2B5EF4-FFF2-40B4-BE49-F238E27FC236}">
                <a16:creationId xmlns:a16="http://schemas.microsoft.com/office/drawing/2014/main" xmlns="" id="{4DC2FAE7-F88D-40B5-BD65-49EAED54A231}"/>
              </a:ext>
            </a:extLst>
          </p:cNvPr>
          <p:cNvSpPr>
            <a:spLocks noGrp="1"/>
          </p:cNvSpPr>
          <p:nvPr>
            <p:ph type="dt" sz="half" idx="2"/>
          </p:nvPr>
        </p:nvSpPr>
        <p:spPr>
          <a:xfrm>
            <a:off x="457200" y="6245225"/>
            <a:ext cx="2133600" cy="476250"/>
          </a:xfrm>
          <a:prstGeom prst="rect">
            <a:avLst/>
          </a:prstGeom>
          <a:noFill/>
          <a:ln w="9525">
            <a:noFill/>
          </a:ln>
        </p:spPr>
        <p:txBody>
          <a:bodyPr/>
          <a:lstStyle>
            <a:lvl1pPr eaLnBrk="1" hangingPunct="1">
              <a:buFont typeface="Arial" panose="020B0604020202020204" pitchFamily="34" charset="0"/>
              <a:buNone/>
              <a:defRPr sz="1400" noProof="1">
                <a:cs typeface="+mn-ea"/>
              </a:defRPr>
            </a:lvl1pPr>
          </a:lstStyle>
          <a:p>
            <a:pPr>
              <a:defRPr/>
            </a:pPr>
            <a:fld id="{1BDE4B67-992F-4F9A-8761-4A1794B29586}" type="datetime1">
              <a:rPr lang="zh-CN" altLang="en-US"/>
              <a:pPr>
                <a:defRPr/>
              </a:pPr>
              <a:t>2021/5/21</a:t>
            </a:fld>
            <a:endParaRPr lang="zh-CN" altLang="en-US"/>
          </a:p>
        </p:txBody>
      </p:sp>
      <p:sp>
        <p:nvSpPr>
          <p:cNvPr id="1029" name="页脚占位符 1028">
            <a:extLst>
              <a:ext uri="{FF2B5EF4-FFF2-40B4-BE49-F238E27FC236}">
                <a16:creationId xmlns:a16="http://schemas.microsoft.com/office/drawing/2014/main" xmlns="" id="{3B3E23A3-58B2-4A6A-B9B5-134BA97FFCA3}"/>
              </a:ext>
            </a:extLst>
          </p:cNvPr>
          <p:cNvSpPr>
            <a:spLocks noGrp="1"/>
          </p:cNvSpPr>
          <p:nvPr>
            <p:ph type="ftr" sz="quarter" idx="3"/>
          </p:nvPr>
        </p:nvSpPr>
        <p:spPr>
          <a:xfrm>
            <a:off x="3124200" y="6245225"/>
            <a:ext cx="2895600" cy="476250"/>
          </a:xfrm>
          <a:prstGeom prst="rect">
            <a:avLst/>
          </a:prstGeom>
          <a:noFill/>
          <a:ln w="9525">
            <a:noFill/>
          </a:ln>
        </p:spPr>
        <p:txBody>
          <a:bodyPr/>
          <a:lstStyle>
            <a:lvl1pPr algn="ctr" eaLnBrk="1" hangingPunct="1">
              <a:buFont typeface="Arial" panose="020B0604020202020204" pitchFamily="34" charset="0"/>
              <a:buNone/>
              <a:defRPr sz="1400" noProof="1"/>
            </a:lvl1pPr>
          </a:lstStyle>
          <a:p>
            <a:pPr>
              <a:defRPr/>
            </a:pPr>
            <a:endParaRPr lang="zh-CN"/>
          </a:p>
        </p:txBody>
      </p:sp>
      <p:sp>
        <p:nvSpPr>
          <p:cNvPr id="1030" name="灯片编号占位符 1029">
            <a:extLst>
              <a:ext uri="{FF2B5EF4-FFF2-40B4-BE49-F238E27FC236}">
                <a16:creationId xmlns:a16="http://schemas.microsoft.com/office/drawing/2014/main" xmlns="" id="{6E0EF9C6-7761-4B56-A51E-9EFC42120397}"/>
              </a:ext>
            </a:extLst>
          </p:cNvPr>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7CEC5496-9FAE-4456-8BDE-DD4AFB0C9DD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slow">
    <p:pull dir="ld"/>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14338" name="矩形 6147">
            <a:extLst>
              <a:ext uri="{FF2B5EF4-FFF2-40B4-BE49-F238E27FC236}">
                <a16:creationId xmlns:a16="http://schemas.microsoft.com/office/drawing/2014/main" xmlns="" id="{98CFDB45-E12B-4473-A2CB-00C0990D19B1}"/>
              </a:ext>
            </a:extLst>
          </p:cNvPr>
          <p:cNvSpPr>
            <a:spLocks noChangeArrowheads="1"/>
          </p:cNvSpPr>
          <p:nvPr/>
        </p:nvSpPr>
        <p:spPr bwMode="auto">
          <a:xfrm>
            <a:off x="1421790" y="4374063"/>
            <a:ext cx="6400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20000"/>
              </a:lnSpc>
              <a:spcBef>
                <a:spcPct val="20000"/>
              </a:spcBef>
              <a:spcAft>
                <a:spcPct val="0"/>
              </a:spcAft>
              <a:buClrTx/>
              <a:buSzTx/>
              <a:buFont typeface="Arial" panose="020B0604020202020204" pitchFamily="34" charset="0"/>
              <a:buNone/>
              <a:tabLst/>
              <a:defRPr/>
            </a:pPr>
            <a:r>
              <a:rPr kumimoji="0" lang="zh-CN" altLang="zh-CN" sz="4000" b="1"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cs typeface="+mn-cs"/>
              </a:rPr>
              <a:t>朱坚真 </a:t>
            </a:r>
            <a:r>
              <a:rPr kumimoji="0" lang="zh-CN" altLang="en-US" sz="4000" b="1"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cs typeface="+mn-cs"/>
              </a:rPr>
              <a:t>教授 </a:t>
            </a:r>
            <a:r>
              <a:rPr kumimoji="0" lang="zh-CN" altLang="zh-CN" sz="4000" b="1"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cs typeface="+mn-cs"/>
              </a:rPr>
              <a:t>博士</a:t>
            </a:r>
          </a:p>
        </p:txBody>
      </p:sp>
      <p:sp>
        <p:nvSpPr>
          <p:cNvPr id="6150" name="矩形 6149">
            <a:extLst>
              <a:ext uri="{FF2B5EF4-FFF2-40B4-BE49-F238E27FC236}">
                <a16:creationId xmlns:a16="http://schemas.microsoft.com/office/drawing/2014/main" xmlns="" id="{39749B49-3CFA-4F8F-BAD8-1EB355C38E2F}"/>
              </a:ext>
            </a:extLst>
          </p:cNvPr>
          <p:cNvSpPr>
            <a:spLocks noChangeArrowheads="1"/>
          </p:cNvSpPr>
          <p:nvPr/>
        </p:nvSpPr>
        <p:spPr bwMode="auto">
          <a:xfrm>
            <a:off x="679450" y="1317625"/>
            <a:ext cx="76279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800" b="1" i="0" u="none" strike="noStrike" kern="1200" cap="none" spc="0" normalizeH="0" baseline="0" noProof="0" dirty="0">
                <a:ln>
                  <a:noFill/>
                </a:ln>
                <a:solidFill>
                  <a:srgbClr val="002060"/>
                </a:solidFill>
                <a:effectLst/>
                <a:uLnTx/>
                <a:uFillTx/>
                <a:latin typeface="黑体" panose="02010609060101010101" pitchFamily="49" charset="-122"/>
                <a:ea typeface="黑体" panose="02010609060101010101" pitchFamily="49" charset="-122"/>
                <a:cs typeface="+mn-cs"/>
              </a:rPr>
              <a:t>《</a:t>
            </a:r>
            <a:r>
              <a:rPr kumimoji="0" lang="en-US" altLang="zh-CN" sz="4800" b="1" i="0" u="none" strike="noStrike" kern="1200" cap="none" spc="0" normalizeH="0" baseline="0" noProof="0" smtClean="0">
                <a:ln>
                  <a:noFill/>
                </a:ln>
                <a:solidFill>
                  <a:srgbClr val="002060"/>
                </a:solidFill>
                <a:effectLst/>
                <a:uLnTx/>
                <a:uFillTx/>
                <a:latin typeface="黑体" panose="02010609060101010101" pitchFamily="49" charset="-122"/>
                <a:ea typeface="黑体" panose="02010609060101010101" pitchFamily="49" charset="-122"/>
                <a:cs typeface="+mn-cs"/>
              </a:rPr>
              <a:t>农业经济理论与政策</a:t>
            </a:r>
            <a:r>
              <a:rPr kumimoji="0" lang="en-US" altLang="zh-CN" sz="4800" b="1" i="0" u="none" strike="noStrike" kern="1200" cap="none" spc="0" normalizeH="0" baseline="0" noProof="0" dirty="0">
                <a:ln>
                  <a:noFill/>
                </a:ln>
                <a:solidFill>
                  <a:srgbClr val="002060"/>
                </a:solidFill>
                <a:effectLst/>
                <a:uLnTx/>
                <a:uFillTx/>
                <a:latin typeface="黑体" panose="02010609060101010101" pitchFamily="49" charset="-122"/>
                <a:ea typeface="黑体" panose="02010609060101010101" pitchFamily="49" charset="-122"/>
                <a:cs typeface="+mn-cs"/>
              </a:rPr>
              <a:t>》</a:t>
            </a:r>
            <a:r>
              <a:rPr kumimoji="0" lang="en-US" altLang="zh-CN" sz="4800" b="1" i="0" u="none" strike="noStrike" kern="1200" cap="none" spc="0" normalizeH="0" baseline="0" noProof="0" dirty="0">
                <a:ln>
                  <a:noFill/>
                </a:ln>
                <a:solidFill>
                  <a:srgbClr val="002060"/>
                </a:solidFill>
                <a:effectLst/>
                <a:uLnTx/>
                <a:uFillTx/>
                <a:latin typeface="宋体" panose="02010600030101010101" pitchFamily="2" charset="-122"/>
                <a:ea typeface="宋体" panose="02010600030101010101" pitchFamily="2" charset="-122"/>
                <a:cs typeface="+mn-cs"/>
              </a:rPr>
              <a:t> </a:t>
            </a:r>
            <a:r>
              <a:rPr kumimoji="0" lang="zh-CN" altLang="en-US" sz="4800" b="1" i="0" u="none" strike="noStrike" kern="1200" cap="none" spc="0" normalizeH="0" baseline="0" noProof="0" dirty="0">
                <a:ln>
                  <a:noFill/>
                </a:ln>
                <a:solidFill>
                  <a:srgbClr val="002060"/>
                </a:solidFill>
                <a:effectLst/>
                <a:uLnTx/>
                <a:uFillTx/>
                <a:latin typeface="宋体" panose="02010600030101010101" pitchFamily="2" charset="-122"/>
                <a:ea typeface="宋体" panose="02010600030101010101" pitchFamily="2" charset="-122"/>
                <a:cs typeface="+mn-cs"/>
              </a:rPr>
              <a:t> </a:t>
            </a: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1000" fill="hold"/>
                                        <p:tgtEl>
                                          <p:spTgt spid="6150"/>
                                        </p:tgtEl>
                                        <p:attrNameLst>
                                          <p:attrName>ppt_w</p:attrName>
                                        </p:attrNameLst>
                                      </p:cBhvr>
                                      <p:tavLst>
                                        <p:tav tm="0">
                                          <p:val>
                                            <p:fltVal val="0"/>
                                          </p:val>
                                        </p:tav>
                                        <p:tav tm="100000">
                                          <p:val>
                                            <p:strVal val="#ppt_w"/>
                                          </p:val>
                                        </p:tav>
                                      </p:tavLst>
                                    </p:anim>
                                    <p:anim calcmode="lin" valueType="num">
                                      <p:cBhvr>
                                        <p:cTn id="8" dur="1000" fill="hold"/>
                                        <p:tgtEl>
                                          <p:spTgt spid="61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农业资金管理</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三、农业资金的管理</a:t>
            </a: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23079" y="1448868"/>
            <a:ext cx="8605034" cy="4385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（二）农业流动资金的管理</a:t>
            </a:r>
            <a:endParaRPr lang="en-US" altLang="zh-CN" sz="2400" b="1" dirty="0">
              <a:solidFill>
                <a:srgbClr val="C00000"/>
              </a:solidFill>
              <a:latin typeface="宋体" panose="02010600030101010101" pitchFamily="2" charset="-122"/>
            </a:endParaRPr>
          </a:p>
          <a:p>
            <a:pPr lvl="0" algn="just" eaLnBrk="1" latinLnBrk="1" hangingPunct="1">
              <a:spcBef>
                <a:spcPts val="600"/>
              </a:spcBef>
              <a:buClr>
                <a:srgbClr val="D9050A"/>
              </a:buClr>
              <a:buSzPct val="85000"/>
            </a:pPr>
            <a:r>
              <a:rPr lang="en-US" altLang="zh-CN" sz="2200" b="1" dirty="0">
                <a:solidFill>
                  <a:srgbClr val="000000"/>
                </a:solidFill>
                <a:latin typeface="宋体" panose="02010600030101010101" pitchFamily="2" charset="-122"/>
              </a:rPr>
              <a:t>1</a:t>
            </a:r>
            <a:r>
              <a:rPr lang="zh-CN" altLang="en-US" sz="2200" b="1" dirty="0">
                <a:solidFill>
                  <a:srgbClr val="000000"/>
                </a:solidFill>
                <a:latin typeface="宋体" panose="02010600030101010101" pitchFamily="2" charset="-122"/>
              </a:rPr>
              <a:t>、农业流动资金的含义与特征</a:t>
            </a:r>
            <a:endParaRPr kumimoji="0" lang="en-US" altLang="zh-CN" sz="22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农业流动资金</a:t>
            </a:r>
            <a:r>
              <a:rPr lang="zh-CN" altLang="en-US" sz="2200" dirty="0">
                <a:solidFill>
                  <a:srgbClr val="000000"/>
                </a:solidFill>
                <a:latin typeface="宋体" panose="02010600030101010101" pitchFamily="2" charset="-122"/>
              </a:rPr>
              <a:t>是指垫支在劳动对象和用于支付劳动报酬及其他费用的资金。</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农业流动资金有其特殊性，主要表现在：</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）农业流动资金周转时间长，周转速度慢。</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）农业流动资金占用具有明显的季节性和波动性。</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）农业流动资金是在农业生产过程中全部一次性的进入循环过程，其价值是一次性的全部转移到物质产品中，在农产品销售之后，一次性得到全部补偿。</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4</a:t>
            </a:r>
            <a:r>
              <a:rPr lang="zh-CN" altLang="en-US" sz="2200" dirty="0">
                <a:solidFill>
                  <a:srgbClr val="000000"/>
                </a:solidFill>
                <a:latin typeface="宋体" panose="02010600030101010101" pitchFamily="2" charset="-122"/>
              </a:rPr>
              <a:t>）农业流动资金的循环和农业生产用期具有一致性。</a:t>
            </a:r>
            <a:endParaRPr lang="en-US" altLang="zh-CN" sz="2200" dirty="0">
              <a:solidFill>
                <a:srgbClr val="000000"/>
              </a:solidFill>
              <a:latin typeface="宋体" panose="02010600030101010101" pitchFamily="2" charset="-122"/>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xmlns="" val="3385928962"/>
      </p:ext>
    </p:extLst>
  </p:cSld>
  <p:clrMapOvr>
    <a:masterClrMapping/>
  </p:clrMapOvr>
  <p:transition spd="slow">
    <p:pull dir="ld"/>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农业资金管理</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三、农业资金的管理</a:t>
            </a: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23079" y="1532870"/>
            <a:ext cx="8605034" cy="3877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（二）农业流动资金的管理</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1800"/>
              </a:spcBef>
              <a:buClr>
                <a:srgbClr val="D9050A"/>
              </a:buClr>
              <a:buSzPct val="85000"/>
            </a:pPr>
            <a:r>
              <a:rPr lang="en-US" altLang="zh-CN" sz="2400" b="1" dirty="0">
                <a:solidFill>
                  <a:srgbClr val="000000"/>
                </a:solidFill>
                <a:latin typeface="宋体" panose="02010600030101010101" pitchFamily="2" charset="-122"/>
              </a:rPr>
              <a:t>2</a:t>
            </a:r>
            <a:r>
              <a:rPr lang="zh-CN" altLang="en-US" sz="2400" b="1" dirty="0">
                <a:solidFill>
                  <a:srgbClr val="000000"/>
                </a:solidFill>
                <a:latin typeface="宋体" panose="02010600030101010101" pitchFamily="2" charset="-122"/>
              </a:rPr>
              <a:t>、农业流动资金在农业生产中的使用</a:t>
            </a:r>
            <a:endParaRPr lang="en-US" altLang="zh-CN" sz="2400" dirty="0">
              <a:latin typeface="宋体" panose="02010600030101010101" pitchFamily="2" charset="-122"/>
            </a:endParaRPr>
          </a:p>
          <a:p>
            <a:pPr lvl="0" algn="just" eaLnBrk="1" latinLnBrk="1" hangingPunct="1">
              <a:spcBef>
                <a:spcPts val="1800"/>
              </a:spcBef>
              <a:buClr>
                <a:srgbClr val="D9050A"/>
              </a:buClr>
              <a:buSzPct val="85000"/>
              <a:buFont typeface="Wingdings" panose="05000000000000000000" pitchFamily="2" charset="2"/>
              <a:buChar char="u"/>
            </a:pPr>
            <a:r>
              <a:rPr lang="zh-CN" altLang="en-US" sz="2400" dirty="0">
                <a:latin typeface="宋体" panose="02010600030101010101" pitchFamily="2" charset="-122"/>
              </a:rPr>
              <a:t>（</a:t>
            </a:r>
            <a:r>
              <a:rPr lang="en-US" altLang="zh-CN" sz="2400" dirty="0">
                <a:latin typeface="宋体" panose="02010600030101010101" pitchFamily="2" charset="-122"/>
              </a:rPr>
              <a:t>1</a:t>
            </a:r>
            <a:r>
              <a:rPr lang="zh-CN" altLang="en-US" sz="2400" dirty="0">
                <a:latin typeface="宋体" panose="02010600030101010101" pitchFamily="2" charset="-122"/>
              </a:rPr>
              <a:t>）农业流动资金的循环与周转</a:t>
            </a:r>
          </a:p>
          <a:p>
            <a:pPr lvl="0" algn="just" eaLnBrk="1" latinLnBrk="1" hangingPunct="1">
              <a:spcBef>
                <a:spcPts val="1800"/>
              </a:spcBef>
              <a:buClr>
                <a:srgbClr val="D9050A"/>
              </a:buClr>
              <a:buSzPct val="85000"/>
              <a:buFont typeface="Wingdings" panose="05000000000000000000" pitchFamily="2" charset="2"/>
              <a:buChar char="u"/>
            </a:pPr>
            <a:r>
              <a:rPr lang="zh-CN" altLang="en-US" sz="2400" dirty="0">
                <a:latin typeface="宋体" panose="02010600030101010101" pitchFamily="2" charset="-122"/>
              </a:rPr>
              <a:t>（</a:t>
            </a:r>
            <a:r>
              <a:rPr lang="en-US" altLang="zh-CN" sz="2400" dirty="0">
                <a:latin typeface="宋体" panose="02010600030101010101" pitchFamily="2" charset="-122"/>
              </a:rPr>
              <a:t>2</a:t>
            </a:r>
            <a:r>
              <a:rPr lang="zh-CN" altLang="en-US" sz="2400" dirty="0">
                <a:latin typeface="宋体" panose="02010600030101010101" pitchFamily="2" charset="-122"/>
              </a:rPr>
              <a:t>）农业流动资金的利用效果分析</a:t>
            </a:r>
            <a:endParaRPr lang="en-US" altLang="zh-CN" sz="2400" dirty="0">
              <a:latin typeface="宋体" panose="02010600030101010101" pitchFamily="2" charset="-122"/>
            </a:endParaRPr>
          </a:p>
          <a:p>
            <a:pPr lvl="0" algn="just" eaLnBrk="1" latinLnBrk="1" hangingPunct="1">
              <a:spcBef>
                <a:spcPts val="1800"/>
              </a:spcBef>
              <a:buClr>
                <a:srgbClr val="D9050A"/>
              </a:buClr>
              <a:buSzPct val="85000"/>
              <a:buFont typeface="Wingdings" panose="05000000000000000000" pitchFamily="2" charset="2"/>
              <a:buChar char="u"/>
            </a:pPr>
            <a:r>
              <a:rPr lang="zh-CN" altLang="en-US" sz="2400" dirty="0">
                <a:solidFill>
                  <a:srgbClr val="000000"/>
                </a:solidFill>
                <a:latin typeface="宋体" panose="02010600030101010101" pitchFamily="2" charset="-122"/>
              </a:rPr>
              <a:t>（</a:t>
            </a:r>
            <a:r>
              <a:rPr lang="en-US" altLang="zh-CN" sz="2400" dirty="0">
                <a:solidFill>
                  <a:srgbClr val="000000"/>
                </a:solidFill>
                <a:latin typeface="宋体" panose="02010600030101010101" pitchFamily="2" charset="-122"/>
              </a:rPr>
              <a:t>3</a:t>
            </a:r>
            <a:r>
              <a:rPr lang="zh-CN" altLang="en-US" sz="2400" dirty="0">
                <a:solidFill>
                  <a:srgbClr val="000000"/>
                </a:solidFill>
                <a:latin typeface="宋体" panose="02010600030101010101" pitchFamily="2" charset="-122"/>
              </a:rPr>
              <a:t>）农业流动资金的管理</a:t>
            </a:r>
          </a:p>
          <a:p>
            <a:pPr lvl="0" algn="just" eaLnBrk="1" latinLnBrk="1" hangingPunct="1">
              <a:spcBef>
                <a:spcPts val="1800"/>
              </a:spcBef>
              <a:buClr>
                <a:srgbClr val="D9050A"/>
              </a:buClr>
              <a:buSzPct val="85000"/>
              <a:buFont typeface="Wingdings" panose="05000000000000000000" pitchFamily="2" charset="2"/>
              <a:buChar char="u"/>
            </a:pPr>
            <a:r>
              <a:rPr lang="zh-CN" altLang="en-US" sz="2400" dirty="0">
                <a:solidFill>
                  <a:srgbClr val="000000"/>
                </a:solidFill>
                <a:latin typeface="宋体" panose="02010600030101010101" pitchFamily="2" charset="-122"/>
              </a:rPr>
              <a:t>（</a:t>
            </a:r>
            <a:r>
              <a:rPr lang="en-US" altLang="zh-CN" sz="2400" dirty="0">
                <a:solidFill>
                  <a:srgbClr val="000000"/>
                </a:solidFill>
                <a:latin typeface="宋体" panose="02010600030101010101" pitchFamily="2" charset="-122"/>
              </a:rPr>
              <a:t>4</a:t>
            </a:r>
            <a:r>
              <a:rPr lang="zh-CN" altLang="en-US" sz="2400" dirty="0">
                <a:solidFill>
                  <a:srgbClr val="000000"/>
                </a:solidFill>
                <a:latin typeface="宋体" panose="02010600030101010101" pitchFamily="2" charset="-122"/>
              </a:rPr>
              <a:t>）农业固定资金与农业流动资金的关系</a:t>
            </a:r>
            <a:endParaRPr lang="en-US" altLang="zh-CN" sz="24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endParaRPr lang="zh-CN" altLang="en-US" sz="2200" dirty="0">
              <a:latin typeface="宋体" panose="02010600030101010101" pitchFamily="2" charset="-122"/>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xmlns="" val="2635643834"/>
      </p:ext>
    </p:extLst>
  </p:cSld>
  <p:clrMapOvr>
    <a:masterClrMapping/>
  </p:clrMapOvr>
  <p:transition spd="slow">
    <p:pull dir="ld"/>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3600" b="1" dirty="0">
                  <a:solidFill>
                    <a:srgbClr val="FF0000"/>
                  </a:solidFill>
                  <a:latin typeface="宋体" panose="02010600030101010101" pitchFamily="2" charset="-122"/>
                  <a:sym typeface="+mn-ea"/>
                </a:rPr>
                <a:t>农业财政资金</a:t>
              </a:r>
              <a:endPar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一、农业财政资金的含义与内容</a:t>
            </a:r>
            <a:endPar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10" name="矩形 10279">
            <a:extLst>
              <a:ext uri="{FF2B5EF4-FFF2-40B4-BE49-F238E27FC236}">
                <a16:creationId xmlns:a16="http://schemas.microsoft.com/office/drawing/2014/main" xmlns="" id="{50A5F28B-5318-45D0-93D8-24B824F4C58C}"/>
              </a:ext>
            </a:extLst>
          </p:cNvPr>
          <p:cNvSpPr>
            <a:spLocks noChangeArrowheads="1"/>
          </p:cNvSpPr>
          <p:nvPr/>
        </p:nvSpPr>
        <p:spPr bwMode="auto">
          <a:xfrm>
            <a:off x="423079" y="1532870"/>
            <a:ext cx="8605034" cy="4345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（一）农业财政资金的含义与特性</a:t>
            </a:r>
            <a:endParaRPr kumimoji="0" lang="en-US" altLang="zh-CN" sz="22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lnSpc>
                <a:spcPct val="130000"/>
              </a:lnSpc>
              <a:spcBef>
                <a:spcPts val="12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农业财政资金</a:t>
            </a:r>
            <a:r>
              <a:rPr lang="zh-CN" altLang="en-US" sz="2200" dirty="0">
                <a:solidFill>
                  <a:srgbClr val="000000"/>
                </a:solidFill>
                <a:latin typeface="宋体" panose="02010600030101010101" pitchFamily="2" charset="-122"/>
              </a:rPr>
              <a:t>是指国家财政从预算中列支的、用于发展农业经济的各项支出，是国家为了对农业的支撑和保护，根据农业生产特点，结合财政支农政策，对农业基础设施、农业科研等方面进行的财政资金投入，包括中央财政预算的农业资金和地方财政预算的农业资金。</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12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农业财政资金的特点：</a:t>
            </a:r>
            <a:endParaRPr lang="en-US" altLang="zh-CN" sz="2200" dirty="0">
              <a:solidFill>
                <a:srgbClr val="000000"/>
              </a:solidFill>
              <a:latin typeface="宋体" panose="02010600030101010101" pitchFamily="2" charset="-122"/>
            </a:endParaRPr>
          </a:p>
          <a:p>
            <a:pPr lvl="0" algn="just" eaLnBrk="1" latinLnBrk="1" hangingPunct="1">
              <a:spcBef>
                <a:spcPts val="12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、社会性</a:t>
            </a:r>
            <a:endParaRPr lang="en-US" altLang="zh-CN" sz="2200" dirty="0">
              <a:solidFill>
                <a:srgbClr val="000000"/>
              </a:solidFill>
              <a:latin typeface="宋体" panose="02010600030101010101" pitchFamily="2" charset="-122"/>
            </a:endParaRPr>
          </a:p>
          <a:p>
            <a:pPr lvl="0" algn="just" eaLnBrk="1" latinLnBrk="1" hangingPunct="1">
              <a:spcBef>
                <a:spcPts val="1200"/>
              </a:spcBef>
              <a:buClr>
                <a:srgbClr val="D9050A"/>
              </a:buClr>
              <a:buSzPct val="85000"/>
            </a:pPr>
            <a:r>
              <a:rPr lang="en-US" altLang="zh-CN" sz="2200" dirty="0">
                <a:solidFill>
                  <a:srgbClr val="000000"/>
                </a:solidFill>
                <a:latin typeface="宋体" panose="02010600030101010101" pitchFamily="2" charset="-122"/>
              </a:rPr>
              <a:t>  2</a:t>
            </a:r>
            <a:r>
              <a:rPr lang="zh-CN" altLang="en-US" sz="2200" dirty="0">
                <a:solidFill>
                  <a:srgbClr val="000000"/>
                </a:solidFill>
                <a:latin typeface="宋体" panose="02010600030101010101" pitchFamily="2" charset="-122"/>
              </a:rPr>
              <a:t>、生产性</a:t>
            </a:r>
            <a:r>
              <a:rPr lang="en-US" altLang="zh-CN" sz="2200" dirty="0">
                <a:solidFill>
                  <a:srgbClr val="000000"/>
                </a:solidFill>
                <a:latin typeface="宋体" panose="02010600030101010101" pitchFamily="2" charset="-122"/>
              </a:rPr>
              <a:t> </a:t>
            </a:r>
          </a:p>
          <a:p>
            <a:pPr lvl="0" algn="just" eaLnBrk="1" latinLnBrk="1" hangingPunct="1">
              <a:spcBef>
                <a:spcPts val="1200"/>
              </a:spcBef>
              <a:buClr>
                <a:srgbClr val="D9050A"/>
              </a:buClr>
              <a:buSzPct val="85000"/>
            </a:pPr>
            <a:r>
              <a:rPr lang="en-US" altLang="zh-CN" sz="2200" dirty="0">
                <a:solidFill>
                  <a:srgbClr val="000000"/>
                </a:solidFill>
                <a:latin typeface="宋体" panose="02010600030101010101" pitchFamily="2" charset="-122"/>
              </a:rPr>
              <a:t>  3</a:t>
            </a:r>
            <a:r>
              <a:rPr lang="zh-CN" altLang="en-US" sz="2200" dirty="0">
                <a:solidFill>
                  <a:srgbClr val="000000"/>
                </a:solidFill>
                <a:latin typeface="宋体" panose="02010600030101010101" pitchFamily="2" charset="-122"/>
              </a:rPr>
              <a:t>、无偿性</a:t>
            </a:r>
            <a:endParaRPr lang="en-US" altLang="zh-CN" sz="2200" dirty="0">
              <a:solidFill>
                <a:srgbClr val="000000"/>
              </a:solidFill>
              <a:latin typeface="宋体" panose="02010600030101010101" pitchFamily="2" charset="-122"/>
            </a:endParaRPr>
          </a:p>
        </p:txBody>
      </p:sp>
    </p:spTree>
    <p:extLst>
      <p:ext uri="{BB962C8B-B14F-4D97-AF65-F5344CB8AC3E}">
        <p14:creationId xmlns:p14="http://schemas.microsoft.com/office/powerpoint/2010/main" xmlns="" val="1450274288"/>
      </p:ext>
    </p:extLst>
  </p:cSld>
  <p:clrMapOvr>
    <a:masterClrMapping/>
  </p:clrMapOvr>
  <p:transition spd="slow">
    <p:pull dir="ld"/>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农业财政资金</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一、农业财政资金的含义与内容</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10" name="矩形 10279">
            <a:extLst>
              <a:ext uri="{FF2B5EF4-FFF2-40B4-BE49-F238E27FC236}">
                <a16:creationId xmlns:a16="http://schemas.microsoft.com/office/drawing/2014/main" xmlns="" id="{50A5F28B-5318-45D0-93D8-24B824F4C58C}"/>
              </a:ext>
            </a:extLst>
          </p:cNvPr>
          <p:cNvSpPr>
            <a:spLocks noChangeArrowheads="1"/>
          </p:cNvSpPr>
          <p:nvPr/>
        </p:nvSpPr>
        <p:spPr bwMode="auto">
          <a:xfrm>
            <a:off x="423079" y="1516922"/>
            <a:ext cx="8605034"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（二）农业财政资金的内容</a:t>
            </a:r>
            <a:endParaRPr kumimoji="0" lang="en-US" altLang="zh-CN" sz="22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8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从目前中国财政统计的概念来说，农业财政资金大致包括：</a:t>
            </a:r>
            <a:endParaRPr lang="en-US" altLang="zh-CN" sz="2200" dirty="0">
              <a:solidFill>
                <a:srgbClr val="000000"/>
              </a:solidFill>
              <a:latin typeface="宋体" panose="02010600030101010101" pitchFamily="2" charset="-122"/>
            </a:endParaRPr>
          </a:p>
          <a:p>
            <a:pPr lvl="0" algn="just" eaLnBrk="1" latinLnBrk="1" hangingPunct="1">
              <a:spcBef>
                <a:spcPts val="1200"/>
              </a:spcBef>
              <a:buClr>
                <a:srgbClr val="D9050A"/>
              </a:buClr>
              <a:buSzPct val="85000"/>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）支援农林海部门生产支出；</a:t>
            </a:r>
            <a:endParaRPr lang="en-US" altLang="zh-CN" sz="2200" dirty="0">
              <a:solidFill>
                <a:srgbClr val="000000"/>
              </a:solidFill>
              <a:latin typeface="宋体" panose="02010600030101010101" pitchFamily="2" charset="-122"/>
            </a:endParaRPr>
          </a:p>
          <a:p>
            <a:pPr lvl="0" algn="just" eaLnBrk="1" latinLnBrk="1" hangingPunct="1">
              <a:spcBef>
                <a:spcPts val="1200"/>
              </a:spcBef>
              <a:buClr>
                <a:srgbClr val="D9050A"/>
              </a:buClr>
              <a:buSzPct val="85000"/>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）农林海等部门的事业费；</a:t>
            </a:r>
            <a:endParaRPr lang="en-US" altLang="zh-CN" sz="2200" dirty="0">
              <a:solidFill>
                <a:srgbClr val="000000"/>
              </a:solidFill>
              <a:latin typeface="宋体" panose="02010600030101010101" pitchFamily="2" charset="-122"/>
            </a:endParaRPr>
          </a:p>
          <a:p>
            <a:pPr lvl="0" algn="just" eaLnBrk="1" latinLnBrk="1" hangingPunct="1">
              <a:spcBef>
                <a:spcPts val="1200"/>
              </a:spcBef>
              <a:buClr>
                <a:srgbClr val="D9050A"/>
              </a:buClr>
              <a:buSzPct val="85000"/>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）农业综合开发支出；</a:t>
            </a:r>
            <a:endParaRPr lang="en-US" altLang="zh-CN" sz="2200" dirty="0">
              <a:solidFill>
                <a:srgbClr val="000000"/>
              </a:solidFill>
              <a:latin typeface="宋体" panose="02010600030101010101" pitchFamily="2" charset="-122"/>
            </a:endParaRPr>
          </a:p>
          <a:p>
            <a:pPr lvl="0" algn="just" eaLnBrk="1" latinLnBrk="1" hangingPunct="1">
              <a:spcBef>
                <a:spcPts val="1200"/>
              </a:spcBef>
              <a:buClr>
                <a:srgbClr val="D9050A"/>
              </a:buClr>
              <a:buSzPct val="85000"/>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4</a:t>
            </a:r>
            <a:r>
              <a:rPr lang="zh-CN" altLang="en-US" sz="2200" dirty="0">
                <a:solidFill>
                  <a:srgbClr val="000000"/>
                </a:solidFill>
                <a:latin typeface="宋体" panose="02010600030101010101" pitchFamily="2" charset="-122"/>
              </a:rPr>
              <a:t>）农业基本建设支出；</a:t>
            </a:r>
            <a:endParaRPr lang="en-US" altLang="zh-CN" sz="2200" dirty="0">
              <a:solidFill>
                <a:srgbClr val="000000"/>
              </a:solidFill>
              <a:latin typeface="宋体" panose="02010600030101010101" pitchFamily="2" charset="-122"/>
            </a:endParaRPr>
          </a:p>
          <a:p>
            <a:pPr lvl="0" algn="just" eaLnBrk="1" latinLnBrk="1" hangingPunct="1">
              <a:spcBef>
                <a:spcPts val="1200"/>
              </a:spcBef>
              <a:buClr>
                <a:srgbClr val="D9050A"/>
              </a:buClr>
              <a:buSzPct val="85000"/>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5</a:t>
            </a:r>
            <a:r>
              <a:rPr lang="zh-CN" altLang="en-US" sz="2200" dirty="0">
                <a:solidFill>
                  <a:srgbClr val="000000"/>
                </a:solidFill>
                <a:latin typeface="宋体" panose="02010600030101010101" pitchFamily="2" charset="-122"/>
              </a:rPr>
              <a:t>）农业科技三项费用；</a:t>
            </a:r>
            <a:endParaRPr lang="en-US" altLang="zh-CN" sz="2200" dirty="0">
              <a:solidFill>
                <a:srgbClr val="000000"/>
              </a:solidFill>
              <a:latin typeface="宋体" panose="02010600030101010101" pitchFamily="2" charset="-122"/>
            </a:endParaRPr>
          </a:p>
          <a:p>
            <a:pPr lvl="0" algn="just" eaLnBrk="1" latinLnBrk="1" hangingPunct="1">
              <a:spcBef>
                <a:spcPts val="1200"/>
              </a:spcBef>
              <a:buClr>
                <a:srgbClr val="D9050A"/>
              </a:buClr>
              <a:buSzPct val="85000"/>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6</a:t>
            </a:r>
            <a:r>
              <a:rPr lang="zh-CN" altLang="en-US" sz="2200" dirty="0">
                <a:solidFill>
                  <a:srgbClr val="000000"/>
                </a:solidFill>
                <a:latin typeface="宋体" panose="02010600030101010101" pitchFamily="2" charset="-122"/>
              </a:rPr>
              <a:t>）农村救济费；</a:t>
            </a:r>
            <a:endParaRPr lang="en-US" altLang="zh-CN" sz="2200" dirty="0">
              <a:solidFill>
                <a:srgbClr val="000000"/>
              </a:solidFill>
              <a:latin typeface="宋体" panose="02010600030101010101" pitchFamily="2" charset="-122"/>
            </a:endParaRPr>
          </a:p>
          <a:p>
            <a:pPr lvl="0" algn="just" eaLnBrk="1" latinLnBrk="1" hangingPunct="1">
              <a:spcBef>
                <a:spcPts val="1200"/>
              </a:spcBef>
              <a:buClr>
                <a:srgbClr val="D9050A"/>
              </a:buClr>
              <a:buSzPct val="85000"/>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7</a:t>
            </a:r>
            <a:r>
              <a:rPr lang="zh-CN" altLang="en-US" sz="2200" dirty="0">
                <a:solidFill>
                  <a:srgbClr val="000000"/>
                </a:solidFill>
                <a:latin typeface="宋体" panose="02010600030101010101" pitchFamily="2" charset="-122"/>
              </a:rPr>
              <a:t>）其他农业财政支出。</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xmlns="" val="4193112320"/>
      </p:ext>
    </p:extLst>
  </p:cSld>
  <p:clrMapOvr>
    <a:masterClrMapping/>
  </p:clrMapOvr>
  <p:transition spd="slow">
    <p:pull dir="ld"/>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农业财政资金</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二、农业财政资金的投入原则与管理</a:t>
            </a:r>
            <a:endPar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10" name="矩形 10279">
            <a:extLst>
              <a:ext uri="{FF2B5EF4-FFF2-40B4-BE49-F238E27FC236}">
                <a16:creationId xmlns:a16="http://schemas.microsoft.com/office/drawing/2014/main" xmlns="" id="{50A5F28B-5318-45D0-93D8-24B824F4C58C}"/>
              </a:ext>
            </a:extLst>
          </p:cNvPr>
          <p:cNvSpPr>
            <a:spLocks noChangeArrowheads="1"/>
          </p:cNvSpPr>
          <p:nvPr/>
        </p:nvSpPr>
        <p:spPr bwMode="auto">
          <a:xfrm>
            <a:off x="423079" y="1448868"/>
            <a:ext cx="8605034" cy="449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（一）农业财政资金投资的理论依据</a:t>
            </a:r>
            <a:endParaRPr kumimoji="0" lang="en-US" altLang="zh-CN" sz="22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8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、农业公共产品需要财政投资来提供。</a:t>
            </a:r>
            <a:endParaRPr lang="en-US" altLang="zh-CN" sz="2200" dirty="0">
              <a:solidFill>
                <a:srgbClr val="000000"/>
              </a:solidFill>
              <a:latin typeface="宋体" panose="02010600030101010101" pitchFamily="2" charset="-122"/>
            </a:endParaRPr>
          </a:p>
          <a:p>
            <a:pPr lvl="0" algn="just" eaLnBrk="1" latinLnBrk="1" hangingPunct="1">
              <a:spcBef>
                <a:spcPts val="8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、农业生产的外部性需要财政投资来校正。</a:t>
            </a:r>
            <a:endParaRPr lang="en-US" altLang="zh-CN" sz="2200" dirty="0">
              <a:solidFill>
                <a:srgbClr val="000000"/>
              </a:solidFill>
              <a:latin typeface="宋体" panose="02010600030101010101" pitchFamily="2" charset="-122"/>
            </a:endParaRPr>
          </a:p>
          <a:p>
            <a:pPr lvl="0" algn="just" eaLnBrk="1" latinLnBrk="1" hangingPunct="1">
              <a:spcBef>
                <a:spcPts val="8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、农业的持续发展需要财政投资来支持与保护。</a:t>
            </a:r>
            <a:endParaRPr lang="en-US" altLang="zh-CN" sz="2200" dirty="0">
              <a:solidFill>
                <a:srgbClr val="000000"/>
              </a:solidFill>
              <a:latin typeface="宋体" panose="02010600030101010101" pitchFamily="2" charset="-122"/>
            </a:endParaRPr>
          </a:p>
          <a:p>
            <a:pPr lvl="0" algn="just" eaLnBrk="1" latinLnBrk="1" hangingPunct="1">
              <a:spcBef>
                <a:spcPts val="800"/>
              </a:spcBef>
              <a:buClr>
                <a:srgbClr val="D9050A"/>
              </a:buClr>
              <a:buSzPct val="85000"/>
            </a:pPr>
            <a:r>
              <a:rPr lang="zh-CN" altLang="en-US" sz="2400" b="1" dirty="0">
                <a:solidFill>
                  <a:srgbClr val="C00000"/>
                </a:solidFill>
                <a:latin typeface="宋体" panose="02010600030101010101" pitchFamily="2" charset="-122"/>
              </a:rPr>
              <a:t>（二）农业财政资金投入的原则</a:t>
            </a:r>
          </a:p>
          <a:p>
            <a:pPr lvl="0" algn="just" eaLnBrk="1" latinLnBrk="1" hangingPunct="1">
              <a:spcBef>
                <a:spcPts val="8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、效率原则。 </a:t>
            </a: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、稳定原则。</a:t>
            </a:r>
            <a:r>
              <a:rPr lang="en-US" altLang="zh-CN" sz="2200" dirty="0">
                <a:solidFill>
                  <a:srgbClr val="000000"/>
                </a:solidFill>
                <a:latin typeface="宋体" panose="02010600030101010101" pitchFamily="2" charset="-122"/>
              </a:rPr>
              <a:t> 3</a:t>
            </a:r>
            <a:r>
              <a:rPr lang="zh-CN" altLang="en-US" sz="2200" dirty="0">
                <a:solidFill>
                  <a:srgbClr val="000000"/>
                </a:solidFill>
                <a:latin typeface="宋体" panose="02010600030101010101" pitchFamily="2" charset="-122"/>
              </a:rPr>
              <a:t>、统筹兼顾原则。</a:t>
            </a:r>
          </a:p>
          <a:p>
            <a:pPr algn="just" eaLnBrk="1" latinLnBrk="1" hangingPunct="1">
              <a:spcBef>
                <a:spcPts val="800"/>
              </a:spcBef>
              <a:buClr>
                <a:srgbClr val="D9050A"/>
              </a:buClr>
              <a:buSzPct val="85000"/>
            </a:pPr>
            <a:r>
              <a:rPr lang="zh-CN" altLang="en-US" sz="2400" b="1" dirty="0">
                <a:solidFill>
                  <a:srgbClr val="C00000"/>
                </a:solidFill>
                <a:latin typeface="宋体" panose="02010600030101010101" pitchFamily="2" charset="-122"/>
              </a:rPr>
              <a:t>（三）农业财政资金的管理</a:t>
            </a:r>
          </a:p>
          <a:p>
            <a:pPr lvl="0" algn="just" eaLnBrk="1" latinLnBrk="1" hangingPunct="1">
              <a:spcBef>
                <a:spcPts val="8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、积极推进财政支农资金的整合。</a:t>
            </a:r>
            <a:endParaRPr lang="en-US" altLang="zh-CN" sz="2200" dirty="0">
              <a:solidFill>
                <a:srgbClr val="000000"/>
              </a:solidFill>
              <a:latin typeface="宋体" panose="02010600030101010101" pitchFamily="2" charset="-122"/>
            </a:endParaRPr>
          </a:p>
          <a:p>
            <a:pPr lvl="0" algn="just" eaLnBrk="1" latinLnBrk="1" hangingPunct="1">
              <a:spcBef>
                <a:spcPts val="8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、创新财政支农资金的管理机制。</a:t>
            </a:r>
            <a:endParaRPr lang="en-US" altLang="zh-CN" sz="2200" dirty="0">
              <a:solidFill>
                <a:srgbClr val="000000"/>
              </a:solidFill>
              <a:latin typeface="宋体" panose="02010600030101010101" pitchFamily="2" charset="-122"/>
            </a:endParaRPr>
          </a:p>
          <a:p>
            <a:pPr lvl="0" algn="just" eaLnBrk="1" latinLnBrk="1" hangingPunct="1">
              <a:spcBef>
                <a:spcPts val="8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、坚持拨款监督管理。</a:t>
            </a:r>
            <a:endParaRPr lang="en-US" altLang="zh-CN" sz="2200" dirty="0">
              <a:solidFill>
                <a:srgbClr val="000000"/>
              </a:solidFill>
              <a:latin typeface="宋体" panose="02010600030101010101" pitchFamily="2" charset="-122"/>
            </a:endParaRPr>
          </a:p>
        </p:txBody>
      </p:sp>
    </p:spTree>
    <p:extLst>
      <p:ext uri="{BB962C8B-B14F-4D97-AF65-F5344CB8AC3E}">
        <p14:creationId xmlns:p14="http://schemas.microsoft.com/office/powerpoint/2010/main" xmlns="" val="1880599934"/>
      </p:ext>
    </p:extLst>
  </p:cSld>
  <p:clrMapOvr>
    <a:masterClrMapping/>
  </p:clrMapOvr>
  <p:transition spd="slow">
    <p:pull dir="ld"/>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3600" b="1" dirty="0">
                  <a:solidFill>
                    <a:srgbClr val="FF0000"/>
                  </a:solidFill>
                  <a:latin typeface="宋体" panose="02010600030101010101" pitchFamily="2" charset="-122"/>
                  <a:sym typeface="+mn-ea"/>
                </a:rPr>
                <a:t>农业信贷资金</a:t>
              </a:r>
              <a:endPar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一、农业信贷资金的含义及其作用</a:t>
            </a:r>
            <a:endPar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第四节</a:t>
            </a:r>
          </a:p>
        </p:txBody>
      </p:sp>
      <p:sp>
        <p:nvSpPr>
          <p:cNvPr id="10" name="矩形 10279">
            <a:extLst>
              <a:ext uri="{FF2B5EF4-FFF2-40B4-BE49-F238E27FC236}">
                <a16:creationId xmlns:a16="http://schemas.microsoft.com/office/drawing/2014/main" xmlns="" id="{50A5F28B-5318-45D0-93D8-24B824F4C58C}"/>
              </a:ext>
            </a:extLst>
          </p:cNvPr>
          <p:cNvSpPr>
            <a:spLocks noChangeArrowheads="1"/>
          </p:cNvSpPr>
          <p:nvPr/>
        </p:nvSpPr>
        <p:spPr bwMode="auto">
          <a:xfrm>
            <a:off x="423079" y="1448868"/>
            <a:ext cx="8605034" cy="432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1200"/>
              </a:spcBef>
              <a:buClr>
                <a:srgbClr val="D9050A"/>
              </a:buClr>
              <a:buSzPct val="85000"/>
            </a:pPr>
            <a:r>
              <a:rPr lang="zh-CN" altLang="en-US" sz="2400" b="1" dirty="0">
                <a:solidFill>
                  <a:srgbClr val="C00000"/>
                </a:solidFill>
                <a:latin typeface="宋体" panose="02010600030101010101" pitchFamily="2" charset="-122"/>
              </a:rPr>
              <a:t>（一）农业信贷资金的含义</a:t>
            </a:r>
            <a:endParaRPr kumimoji="0" lang="en-US" altLang="zh-CN" sz="22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lnSpc>
                <a:spcPct val="120000"/>
              </a:lnSpc>
              <a:spcBef>
                <a:spcPts val="12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农业信贷资金</a:t>
            </a:r>
            <a:r>
              <a:rPr lang="zh-CN" altLang="en-US" sz="2200" dirty="0">
                <a:solidFill>
                  <a:srgbClr val="000000"/>
                </a:solidFill>
                <a:latin typeface="宋体" panose="02010600030101010101" pitchFamily="2" charset="-122"/>
              </a:rPr>
              <a:t>是指各种金融机构和个体信贷供给者投入到农业各个环节中的信贷资金。它是聚集农村闲散资金和利用国家部分财政资金，支援和调节农业生产的重要工具和有力的经济杠杆。</a:t>
            </a:r>
            <a:endParaRPr lang="en-US" altLang="zh-CN" sz="2200" dirty="0">
              <a:solidFill>
                <a:srgbClr val="000000"/>
              </a:solidFill>
              <a:latin typeface="宋体" panose="02010600030101010101" pitchFamily="2" charset="-122"/>
            </a:endParaRPr>
          </a:p>
          <a:p>
            <a:pPr lvl="0" algn="just" eaLnBrk="1" latinLnBrk="1" hangingPunct="1">
              <a:spcBef>
                <a:spcPts val="1200"/>
              </a:spcBef>
              <a:buClr>
                <a:srgbClr val="D9050A"/>
              </a:buClr>
              <a:buSzPct val="85000"/>
            </a:pPr>
            <a:r>
              <a:rPr lang="zh-CN" altLang="en-US" sz="2400" b="1" dirty="0">
                <a:solidFill>
                  <a:srgbClr val="C00000"/>
                </a:solidFill>
                <a:latin typeface="宋体" panose="02010600030101010101" pitchFamily="2" charset="-122"/>
              </a:rPr>
              <a:t>（二）农业信贷资金的特征</a:t>
            </a:r>
            <a:endParaRPr lang="en-US" altLang="zh-CN" sz="2200" b="1" dirty="0">
              <a:solidFill>
                <a:srgbClr val="000000"/>
              </a:solidFill>
              <a:latin typeface="宋体" panose="02010600030101010101" pitchFamily="2" charset="-122"/>
            </a:endParaRPr>
          </a:p>
          <a:p>
            <a:pPr lvl="0" algn="just" eaLnBrk="1" latinLnBrk="1" hangingPunct="1">
              <a:spcBef>
                <a:spcPts val="12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农业信贷资金的特征：</a:t>
            </a:r>
          </a:p>
          <a:p>
            <a:pPr lvl="0" algn="just" eaLnBrk="1" latinLnBrk="1" hangingPunct="1">
              <a:spcBef>
                <a:spcPts val="1200"/>
              </a:spcBef>
              <a:buClr>
                <a:srgbClr val="D9050A"/>
              </a:buClr>
              <a:buSzPct val="85000"/>
            </a:pPr>
            <a:r>
              <a:rPr lang="en-US" altLang="zh-CN" sz="2200" dirty="0">
                <a:solidFill>
                  <a:srgbClr val="000000"/>
                </a:solidFill>
                <a:latin typeface="宋体" panose="02010600030101010101" pitchFamily="2" charset="-122"/>
              </a:rPr>
              <a:t>  1</a:t>
            </a:r>
            <a:r>
              <a:rPr lang="zh-CN" altLang="en-US" sz="2200" dirty="0">
                <a:solidFill>
                  <a:srgbClr val="000000"/>
                </a:solidFill>
                <a:latin typeface="宋体" panose="02010600030101010101" pitchFamily="2" charset="-122"/>
              </a:rPr>
              <a:t>、农业信贷资金运营的风险性大。</a:t>
            </a:r>
            <a:endParaRPr lang="en-US" altLang="zh-CN" sz="2200" dirty="0">
              <a:solidFill>
                <a:srgbClr val="000000"/>
              </a:solidFill>
              <a:latin typeface="宋体" panose="02010600030101010101" pitchFamily="2" charset="-122"/>
            </a:endParaRPr>
          </a:p>
          <a:p>
            <a:pPr lvl="0" algn="just" eaLnBrk="1" latinLnBrk="1" hangingPunct="1">
              <a:spcBef>
                <a:spcPts val="1200"/>
              </a:spcBef>
              <a:buClr>
                <a:srgbClr val="D9050A"/>
              </a:buClr>
              <a:buSzPct val="85000"/>
            </a:pPr>
            <a:r>
              <a:rPr lang="en-US" altLang="zh-CN" sz="2200" dirty="0">
                <a:solidFill>
                  <a:srgbClr val="000000"/>
                </a:solidFill>
                <a:latin typeface="宋体" panose="02010600030101010101" pitchFamily="2" charset="-122"/>
              </a:rPr>
              <a:t>  2</a:t>
            </a:r>
            <a:r>
              <a:rPr lang="zh-CN" altLang="en-US" sz="2200" dirty="0">
                <a:solidFill>
                  <a:srgbClr val="000000"/>
                </a:solidFill>
                <a:latin typeface="宋体" panose="02010600030101010101" pitchFamily="2" charset="-122"/>
              </a:rPr>
              <a:t>、农业信贷资金分布不均衡。</a:t>
            </a:r>
            <a:endParaRPr lang="en-US" altLang="zh-CN" sz="2200" dirty="0">
              <a:solidFill>
                <a:srgbClr val="000000"/>
              </a:solidFill>
              <a:latin typeface="宋体" panose="02010600030101010101" pitchFamily="2" charset="-122"/>
            </a:endParaRPr>
          </a:p>
          <a:p>
            <a:pPr lvl="0" algn="just" eaLnBrk="1" latinLnBrk="1" hangingPunct="1">
              <a:spcBef>
                <a:spcPts val="1200"/>
              </a:spcBef>
              <a:buClr>
                <a:srgbClr val="D9050A"/>
              </a:buClr>
              <a:buSzPct val="85000"/>
            </a:pPr>
            <a:r>
              <a:rPr lang="en-US" altLang="zh-CN" sz="2200" dirty="0">
                <a:solidFill>
                  <a:srgbClr val="000000"/>
                </a:solidFill>
                <a:latin typeface="宋体" panose="02010600030101010101" pitchFamily="2" charset="-122"/>
              </a:rPr>
              <a:t>  3</a:t>
            </a:r>
            <a:r>
              <a:rPr lang="zh-CN" altLang="en-US" sz="2200" dirty="0">
                <a:solidFill>
                  <a:srgbClr val="000000"/>
                </a:solidFill>
                <a:latin typeface="宋体" panose="02010600030101010101" pitchFamily="2" charset="-122"/>
              </a:rPr>
              <a:t>、农业信贷资金对城镇有很强的依赖性。</a:t>
            </a:r>
            <a:endParaRPr lang="en-US" altLang="zh-CN" sz="2200" dirty="0">
              <a:solidFill>
                <a:srgbClr val="000000"/>
              </a:solidFill>
              <a:latin typeface="宋体" panose="02010600030101010101" pitchFamily="2" charset="-122"/>
            </a:endParaRPr>
          </a:p>
        </p:txBody>
      </p:sp>
    </p:spTree>
    <p:extLst>
      <p:ext uri="{BB962C8B-B14F-4D97-AF65-F5344CB8AC3E}">
        <p14:creationId xmlns:p14="http://schemas.microsoft.com/office/powerpoint/2010/main" xmlns="" val="3874584097"/>
      </p:ext>
    </p:extLst>
  </p:cSld>
  <p:clrMapOvr>
    <a:masterClrMapping/>
  </p:clrMapOvr>
  <p:transition spd="slow">
    <p:pull dir="ld"/>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农业信贷资金</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一、农业信贷资金的含义及其作用</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第四节</a:t>
            </a:r>
          </a:p>
        </p:txBody>
      </p:sp>
      <p:sp>
        <p:nvSpPr>
          <p:cNvPr id="10" name="矩形 10279">
            <a:extLst>
              <a:ext uri="{FF2B5EF4-FFF2-40B4-BE49-F238E27FC236}">
                <a16:creationId xmlns:a16="http://schemas.microsoft.com/office/drawing/2014/main" xmlns="" id="{50A5F28B-5318-45D0-93D8-24B824F4C58C}"/>
              </a:ext>
            </a:extLst>
          </p:cNvPr>
          <p:cNvSpPr>
            <a:spLocks noChangeArrowheads="1"/>
          </p:cNvSpPr>
          <p:nvPr/>
        </p:nvSpPr>
        <p:spPr bwMode="auto">
          <a:xfrm>
            <a:off x="423079" y="1448868"/>
            <a:ext cx="8605034" cy="1708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（三）农业信贷资金对农业发展的作用</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、农业信贷资金为农业生产调节资金余缺。</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buFont typeface="Wingdings" panose="05000000000000000000" pitchFamily="2" charset="2"/>
              <a:buChar char="u"/>
              <a:defRPr/>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、综合反映农村的经济状况。</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defRPr/>
            </a:pP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、农业信贷资金是农业科技进步的重要支撑点。</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1" name="矩形 10278">
            <a:extLst>
              <a:ext uri="{FF2B5EF4-FFF2-40B4-BE49-F238E27FC236}">
                <a16:creationId xmlns:a16="http://schemas.microsoft.com/office/drawing/2014/main" xmlns="" id="{BB6F99EE-1BAE-4EAC-8401-1686395C015F}"/>
              </a:ext>
            </a:extLst>
          </p:cNvPr>
          <p:cNvSpPr>
            <a:spLocks noChangeArrowheads="1"/>
          </p:cNvSpPr>
          <p:nvPr/>
        </p:nvSpPr>
        <p:spPr bwMode="auto">
          <a:xfrm>
            <a:off x="423079" y="3057393"/>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二、农业信贷资金的供求分析</a:t>
            </a:r>
          </a:p>
        </p:txBody>
      </p:sp>
      <p:sp>
        <p:nvSpPr>
          <p:cNvPr id="12" name="矩形 10279">
            <a:extLst>
              <a:ext uri="{FF2B5EF4-FFF2-40B4-BE49-F238E27FC236}">
                <a16:creationId xmlns:a16="http://schemas.microsoft.com/office/drawing/2014/main" xmlns="" id="{AD077ED9-823B-4BC5-8AE9-1AE533BB775E}"/>
              </a:ext>
            </a:extLst>
          </p:cNvPr>
          <p:cNvSpPr>
            <a:spLocks noChangeArrowheads="1"/>
          </p:cNvSpPr>
          <p:nvPr/>
        </p:nvSpPr>
        <p:spPr bwMode="auto">
          <a:xfrm>
            <a:off x="423079" y="3492194"/>
            <a:ext cx="8605034" cy="2954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（一）农业信贷资金的供给</a:t>
            </a:r>
            <a:endParaRPr kumimoji="0" lang="en-US" altLang="zh-CN" sz="22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农业信贷资金的供给主要有以下几类金融主体来完成：</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  1</a:t>
            </a:r>
            <a:r>
              <a:rPr lang="zh-CN" altLang="en-US" sz="2200" dirty="0">
                <a:solidFill>
                  <a:srgbClr val="000000"/>
                </a:solidFill>
                <a:latin typeface="宋体" panose="02010600030101010101" pitchFamily="2" charset="-122"/>
              </a:rPr>
              <a:t>、国家的带有产业扶持和赈济性质的政策性金融机构</a:t>
            </a: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  2</a:t>
            </a:r>
            <a:r>
              <a:rPr lang="zh-CN" altLang="en-US" sz="2200" dirty="0">
                <a:solidFill>
                  <a:srgbClr val="000000"/>
                </a:solidFill>
                <a:latin typeface="宋体" panose="02010600030101010101" pitchFamily="2" charset="-122"/>
              </a:rPr>
              <a:t>、国家商业银行</a:t>
            </a: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  3</a:t>
            </a:r>
            <a:r>
              <a:rPr lang="zh-CN" altLang="en-US" sz="2200" dirty="0">
                <a:solidFill>
                  <a:srgbClr val="000000"/>
                </a:solidFill>
                <a:latin typeface="宋体" panose="02010600030101010101" pitchFamily="2" charset="-122"/>
              </a:rPr>
              <a:t>、带有准官方性质的合作金融机构</a:t>
            </a: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  4</a:t>
            </a:r>
            <a:r>
              <a:rPr lang="zh-CN" altLang="en-US" sz="2200" dirty="0">
                <a:solidFill>
                  <a:srgbClr val="000000"/>
                </a:solidFill>
                <a:latin typeface="宋体" panose="02010600030101010101" pitchFamily="2" charset="-122"/>
              </a:rPr>
              <a:t>、各种形式的民间金融机构</a:t>
            </a:r>
          </a:p>
          <a:p>
            <a:pPr lvl="0" algn="just" eaLnBrk="1" latinLnBrk="1" hangingPunct="1">
              <a:spcBef>
                <a:spcPts val="600"/>
              </a:spcBef>
              <a:buClr>
                <a:srgbClr val="D9050A"/>
              </a:buClr>
              <a:buSzPct val="85000"/>
            </a:pP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xmlns="" val="1828835228"/>
      </p:ext>
    </p:extLst>
  </p:cSld>
  <p:clrMapOvr>
    <a:masterClrMapping/>
  </p:clrMapOvr>
  <p:transition spd="slow">
    <p:pull dir="ld"/>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农业信贷资金</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二、农业信贷资金的供求分析</a:t>
            </a:r>
            <a:endPar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第四节</a:t>
            </a:r>
          </a:p>
        </p:txBody>
      </p:sp>
      <p:sp>
        <p:nvSpPr>
          <p:cNvPr id="10" name="矩形 10279">
            <a:extLst>
              <a:ext uri="{FF2B5EF4-FFF2-40B4-BE49-F238E27FC236}">
                <a16:creationId xmlns:a16="http://schemas.microsoft.com/office/drawing/2014/main" xmlns="" id="{50A5F28B-5318-45D0-93D8-24B824F4C58C}"/>
              </a:ext>
            </a:extLst>
          </p:cNvPr>
          <p:cNvSpPr>
            <a:spLocks noChangeArrowheads="1"/>
          </p:cNvSpPr>
          <p:nvPr/>
        </p:nvSpPr>
        <p:spPr bwMode="auto">
          <a:xfrm>
            <a:off x="423079" y="1448868"/>
            <a:ext cx="8605034" cy="4582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（二）农业信贷资金的需求</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lnSpc>
                <a:spcPct val="130000"/>
              </a:lnSpc>
              <a:spcBef>
                <a:spcPts val="8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农业信贷资金的需求主要是指以农业生产为主要生产活动的农户对农业信贷资金的投资需求。由于农户自身金融借贷的需求强度不足，导致农户贷款意愿低，从而导致农村农业投资不足。</a:t>
            </a:r>
            <a:endParaRPr lang="en-US" altLang="zh-CN" sz="2200" dirty="0">
              <a:solidFill>
                <a:srgbClr val="000000"/>
              </a:solidFill>
              <a:latin typeface="宋体" panose="02010600030101010101" pitchFamily="2" charset="-122"/>
            </a:endParaRPr>
          </a:p>
          <a:p>
            <a:pPr lvl="0" algn="just" eaLnBrk="1" latinLnBrk="1" hangingPunct="1">
              <a:spcBef>
                <a:spcPts val="8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制约农户投资需求的因素主要体现在以下几个方面：</a:t>
            </a:r>
          </a:p>
          <a:p>
            <a:pPr lvl="0" algn="just" eaLnBrk="1" latinLnBrk="1" hangingPunct="1">
              <a:spcBef>
                <a:spcPts val="800"/>
              </a:spcBef>
              <a:buClr>
                <a:srgbClr val="D9050A"/>
              </a:buClr>
              <a:buSzPct val="85000"/>
            </a:pPr>
            <a:r>
              <a:rPr lang="en-US" altLang="zh-CN" sz="2200" dirty="0">
                <a:solidFill>
                  <a:srgbClr val="000000"/>
                </a:solidFill>
                <a:latin typeface="宋体" panose="02010600030101010101" pitchFamily="2" charset="-122"/>
              </a:rPr>
              <a:t>  1</a:t>
            </a:r>
            <a:r>
              <a:rPr lang="zh-CN" altLang="en-US" sz="2200" dirty="0">
                <a:solidFill>
                  <a:srgbClr val="000000"/>
                </a:solidFill>
                <a:latin typeface="宋体" panose="02010600030101010101" pitchFamily="2" charset="-122"/>
              </a:rPr>
              <a:t>、就社会角度而言，农民在剧烈的社会制度变迁过程中面临着更多的风险和不确定性，其对未来的预期更加不稳定。</a:t>
            </a:r>
            <a:endParaRPr lang="en-US" altLang="zh-CN" sz="2200" dirty="0">
              <a:solidFill>
                <a:srgbClr val="000000"/>
              </a:solidFill>
              <a:latin typeface="宋体" panose="02010600030101010101" pitchFamily="2" charset="-122"/>
            </a:endParaRPr>
          </a:p>
          <a:p>
            <a:pPr lvl="0" algn="just" eaLnBrk="1" latinLnBrk="1" hangingPunct="1">
              <a:spcBef>
                <a:spcPts val="800"/>
              </a:spcBef>
              <a:buClr>
                <a:srgbClr val="D9050A"/>
              </a:buClr>
              <a:buSzPct val="85000"/>
            </a:pPr>
            <a:r>
              <a:rPr lang="en-US" altLang="zh-CN" sz="2200" dirty="0">
                <a:solidFill>
                  <a:srgbClr val="000000"/>
                </a:solidFill>
                <a:latin typeface="宋体" panose="02010600030101010101" pitchFamily="2" charset="-122"/>
              </a:rPr>
              <a:t>  2</a:t>
            </a:r>
            <a:r>
              <a:rPr lang="zh-CN" altLang="en-US" sz="2200" dirty="0">
                <a:solidFill>
                  <a:srgbClr val="000000"/>
                </a:solidFill>
                <a:latin typeface="宋体" panose="02010600030101010101" pitchFamily="2" charset="-122"/>
              </a:rPr>
              <a:t>、农户投资需求强度不足还有经济性的原因。</a:t>
            </a:r>
            <a:endParaRPr lang="en-US" altLang="zh-CN" sz="2200" dirty="0">
              <a:solidFill>
                <a:srgbClr val="000000"/>
              </a:solidFill>
              <a:latin typeface="宋体" panose="02010600030101010101" pitchFamily="2" charset="-122"/>
            </a:endParaRPr>
          </a:p>
          <a:p>
            <a:pPr lvl="0" algn="just" eaLnBrk="1" latinLnBrk="1" hangingPunct="1">
              <a:spcBef>
                <a:spcPts val="800"/>
              </a:spcBef>
              <a:buClr>
                <a:srgbClr val="D9050A"/>
              </a:buClr>
              <a:buSzPct val="85000"/>
            </a:pPr>
            <a:r>
              <a:rPr lang="en-US" altLang="zh-CN" sz="2200" dirty="0">
                <a:solidFill>
                  <a:srgbClr val="000000"/>
                </a:solidFill>
                <a:latin typeface="宋体" panose="02010600030101010101" pitchFamily="2" charset="-122"/>
              </a:rPr>
              <a:t>  3</a:t>
            </a:r>
            <a:r>
              <a:rPr lang="zh-CN" altLang="en-US" sz="2200" dirty="0">
                <a:solidFill>
                  <a:srgbClr val="000000"/>
                </a:solidFill>
                <a:latin typeface="宋体" panose="02010600030101010101" pitchFamily="2" charset="-122"/>
              </a:rPr>
              <a:t>、农户投资需求强度不足还有体制层面的原因。</a:t>
            </a:r>
          </a:p>
          <a:p>
            <a:pPr lvl="0" algn="just" eaLnBrk="1" latinLnBrk="1" hangingPunct="1">
              <a:spcBef>
                <a:spcPts val="800"/>
              </a:spcBef>
              <a:buClr>
                <a:srgbClr val="D9050A"/>
              </a:buClr>
              <a:buSzPct val="85000"/>
            </a:pPr>
            <a:r>
              <a:rPr lang="en-US" altLang="zh-CN" sz="2200" dirty="0">
                <a:solidFill>
                  <a:srgbClr val="000000"/>
                </a:solidFill>
                <a:latin typeface="宋体" panose="02010600030101010101" pitchFamily="2" charset="-122"/>
              </a:rPr>
              <a:t>  4</a:t>
            </a:r>
            <a:r>
              <a:rPr lang="zh-CN" altLang="en-US" sz="2200" dirty="0">
                <a:solidFill>
                  <a:srgbClr val="000000"/>
                </a:solidFill>
                <a:latin typeface="宋体" panose="02010600030101010101" pitchFamily="2" charset="-122"/>
              </a:rPr>
              <a:t>、农户投资需求强度不足还有政策方面的因素。</a:t>
            </a:r>
            <a:endParaRPr lang="en-US" altLang="zh-CN" sz="2200" dirty="0">
              <a:solidFill>
                <a:srgbClr val="000000"/>
              </a:solidFill>
              <a:latin typeface="宋体" panose="02010600030101010101" pitchFamily="2" charset="-122"/>
            </a:endParaRPr>
          </a:p>
        </p:txBody>
      </p:sp>
    </p:spTree>
    <p:extLst>
      <p:ext uri="{BB962C8B-B14F-4D97-AF65-F5344CB8AC3E}">
        <p14:creationId xmlns:p14="http://schemas.microsoft.com/office/powerpoint/2010/main" xmlns="" val="111019628"/>
      </p:ext>
    </p:extLst>
  </p:cSld>
  <p:clrMapOvr>
    <a:masterClrMapping/>
  </p:clrMapOvr>
  <p:transition spd="slow">
    <p:pull dir="ld"/>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3600" b="1" dirty="0">
                  <a:solidFill>
                    <a:srgbClr val="FF0000"/>
                  </a:solidFill>
                  <a:latin typeface="宋体" panose="02010600030101010101" pitchFamily="2" charset="-122"/>
                  <a:sym typeface="+mn-ea"/>
                </a:rPr>
                <a:t>农户与企业资金</a:t>
              </a:r>
              <a:endPar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一、农户与农业企业资金的来源</a:t>
            </a:r>
            <a:endPar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第五节</a:t>
            </a:r>
          </a:p>
        </p:txBody>
      </p:sp>
      <p:sp>
        <p:nvSpPr>
          <p:cNvPr id="10" name="矩形 10279">
            <a:extLst>
              <a:ext uri="{FF2B5EF4-FFF2-40B4-BE49-F238E27FC236}">
                <a16:creationId xmlns:a16="http://schemas.microsoft.com/office/drawing/2014/main" xmlns="" id="{50A5F28B-5318-45D0-93D8-24B824F4C58C}"/>
              </a:ext>
            </a:extLst>
          </p:cNvPr>
          <p:cNvSpPr>
            <a:spLocks noChangeArrowheads="1"/>
          </p:cNvSpPr>
          <p:nvPr/>
        </p:nvSpPr>
        <p:spPr bwMode="auto">
          <a:xfrm>
            <a:off x="423079" y="1518633"/>
            <a:ext cx="8605034" cy="416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30000"/>
              </a:lnSpc>
              <a:spcBef>
                <a:spcPts val="1200"/>
              </a:spcBef>
              <a:spcAft>
                <a:spcPct val="0"/>
              </a:spcAft>
              <a:buClr>
                <a:srgbClr val="D9050A"/>
              </a:buClr>
              <a:buSzPct val="85000"/>
              <a:buFont typeface="Wingdings" panose="05000000000000000000" pitchFamily="2" charset="2"/>
              <a:buChar char="u"/>
              <a:tabLst/>
              <a:defRPr/>
            </a:pPr>
            <a:r>
              <a:rPr lang="zh-CN" altLang="en-US" sz="2200" dirty="0">
                <a:solidFill>
                  <a:srgbClr val="000000"/>
                </a:solidFill>
                <a:latin typeface="宋体" panose="02010600030101010101" pitchFamily="2" charset="-122"/>
              </a:rPr>
              <a:t>农户与企业所拥有的实物和现金统称为农户与企业资金。</a:t>
            </a:r>
            <a:endParaRPr lang="en-US" altLang="zh-CN" sz="2200" dirty="0">
              <a:solidFill>
                <a:srgbClr val="000000"/>
              </a:solidFill>
              <a:latin typeface="宋体" panose="02010600030101010101" pitchFamily="2" charset="-122"/>
            </a:endParaRPr>
          </a:p>
          <a:p>
            <a:pPr lvl="0" algn="just" eaLnBrk="1" latinLnBrk="1" hangingPunct="1">
              <a:lnSpc>
                <a:spcPct val="130000"/>
              </a:lnSpc>
              <a:spcBef>
                <a:spcPts val="12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从来源上看，它包括自有资金和外来资金。</a:t>
            </a:r>
            <a:endParaRPr lang="en-US" altLang="zh-CN" sz="2200" dirty="0">
              <a:solidFill>
                <a:srgbClr val="000000"/>
              </a:solidFill>
              <a:latin typeface="宋体" panose="02010600030101010101" pitchFamily="2" charset="-122"/>
            </a:endParaRPr>
          </a:p>
          <a:p>
            <a:pPr lvl="0" algn="just" eaLnBrk="1" latinLnBrk="1" hangingPunct="1">
              <a:lnSpc>
                <a:spcPct val="130000"/>
              </a:lnSpc>
              <a:spcBef>
                <a:spcPts val="800"/>
              </a:spcBef>
              <a:buClr>
                <a:srgbClr val="D9050A"/>
              </a:buClr>
              <a:buSzPct val="85000"/>
            </a:pPr>
            <a:r>
              <a:rPr lang="zh-CN" altLang="en-US" sz="2200" dirty="0">
                <a:solidFill>
                  <a:srgbClr val="000000"/>
                </a:solidFill>
                <a:latin typeface="宋体" panose="02010600030101010101" pitchFamily="2" charset="-122"/>
              </a:rPr>
              <a:t>    农户与企业自有资金，是指农户与农业企业所有并归它们自行管理使用和支配的资金，主要包括农户与企业生产经营收入、历年积累基金、占有和支配的固定资金和流动资金；</a:t>
            </a:r>
            <a:endParaRPr lang="en-US" altLang="zh-CN" sz="2200" dirty="0">
              <a:solidFill>
                <a:srgbClr val="000000"/>
              </a:solidFill>
              <a:latin typeface="宋体" panose="02010600030101010101" pitchFamily="2" charset="-122"/>
            </a:endParaRPr>
          </a:p>
          <a:p>
            <a:pPr lvl="0" algn="just" eaLnBrk="1" latinLnBrk="1" hangingPunct="1">
              <a:lnSpc>
                <a:spcPct val="130000"/>
              </a:lnSpc>
              <a:spcBef>
                <a:spcPts val="800"/>
              </a:spcBef>
              <a:buClr>
                <a:srgbClr val="D9050A"/>
              </a:buClr>
              <a:buSzPct val="85000"/>
            </a:pPr>
            <a:r>
              <a:rPr lang="zh-CN" altLang="en-US" sz="2200" dirty="0">
                <a:solidFill>
                  <a:srgbClr val="000000"/>
                </a:solidFill>
                <a:latin typeface="宋体" panose="02010600030101010101" pitchFamily="2" charset="-122"/>
              </a:rPr>
              <a:t>    外来资金，是指农户与企业的贷款、民间借贷等。</a:t>
            </a:r>
            <a:endParaRPr lang="en-US" altLang="zh-CN" sz="2200" dirty="0">
              <a:solidFill>
                <a:srgbClr val="000000"/>
              </a:solidFill>
              <a:latin typeface="宋体" panose="02010600030101010101" pitchFamily="2" charset="-122"/>
            </a:endParaRPr>
          </a:p>
          <a:p>
            <a:pPr lvl="0" algn="just" eaLnBrk="1" latinLnBrk="1" hangingPunct="1">
              <a:lnSpc>
                <a:spcPct val="130000"/>
              </a:lnSpc>
              <a:spcBef>
                <a:spcPts val="12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其中农户与农业企业的生产经营收入是农户与企业资金的最主要来源。</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xmlns="" val="3430777072"/>
      </p:ext>
    </p:extLst>
  </p:cSld>
  <p:clrMapOvr>
    <a:masterClrMapping/>
  </p:clrMapOvr>
  <p:transition spd="slow">
    <p:pull dir="ld"/>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农户与企业资金</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二、农户与企业资金的使用原则与投资行为</a:t>
            </a:r>
            <a:endPar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第五节</a:t>
            </a:r>
          </a:p>
        </p:txBody>
      </p:sp>
      <p:sp>
        <p:nvSpPr>
          <p:cNvPr id="10" name="矩形 10279">
            <a:extLst>
              <a:ext uri="{FF2B5EF4-FFF2-40B4-BE49-F238E27FC236}">
                <a16:creationId xmlns:a16="http://schemas.microsoft.com/office/drawing/2014/main" xmlns="" id="{50A5F28B-5318-45D0-93D8-24B824F4C58C}"/>
              </a:ext>
            </a:extLst>
          </p:cNvPr>
          <p:cNvSpPr>
            <a:spLocks noChangeArrowheads="1"/>
          </p:cNvSpPr>
          <p:nvPr/>
        </p:nvSpPr>
        <p:spPr bwMode="auto">
          <a:xfrm>
            <a:off x="423079" y="1448868"/>
            <a:ext cx="8605034" cy="434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eaLnBrk="1" latinLnBrk="1" hangingPunct="1">
              <a:spcBef>
                <a:spcPts val="500"/>
              </a:spcBef>
              <a:buClr>
                <a:srgbClr val="D9050A"/>
              </a:buClr>
              <a:buSzPct val="85000"/>
            </a:pPr>
            <a:r>
              <a:rPr lang="zh-CN" altLang="en-US" sz="2400" dirty="0">
                <a:solidFill>
                  <a:srgbClr val="000000"/>
                </a:solidFill>
                <a:latin typeface="宋体" panose="02010600030101010101" pitchFamily="2" charset="-122"/>
              </a:rPr>
              <a:t>（一）经济效益最大化原则</a:t>
            </a:r>
          </a:p>
          <a:p>
            <a:pPr lvl="0" eaLnBrk="1" latinLnBrk="1" hangingPunct="1">
              <a:spcBef>
                <a:spcPts val="500"/>
              </a:spcBef>
              <a:buClr>
                <a:srgbClr val="D9050A"/>
              </a:buClr>
              <a:buSzPct val="85000"/>
            </a:pPr>
            <a:r>
              <a:rPr lang="zh-CN" altLang="en-US" sz="2400" dirty="0">
                <a:solidFill>
                  <a:srgbClr val="000000"/>
                </a:solidFill>
                <a:latin typeface="宋体" panose="02010600030101010101" pitchFamily="2" charset="-122"/>
              </a:rPr>
              <a:t>（二）重点使用的原则</a:t>
            </a:r>
          </a:p>
          <a:p>
            <a:pPr lvl="0" eaLnBrk="1" latinLnBrk="1" hangingPunct="1">
              <a:spcBef>
                <a:spcPts val="500"/>
              </a:spcBef>
              <a:buClr>
                <a:srgbClr val="D9050A"/>
              </a:buClr>
              <a:buSzPct val="85000"/>
            </a:pPr>
            <a:r>
              <a:rPr lang="zh-CN" altLang="en-US" sz="2400" dirty="0">
                <a:solidFill>
                  <a:srgbClr val="000000"/>
                </a:solidFill>
                <a:latin typeface="宋体" panose="02010600030101010101" pitchFamily="2" charset="-122"/>
              </a:rPr>
              <a:t>（三）统筹兼顾的原则</a:t>
            </a:r>
          </a:p>
          <a:p>
            <a:pPr lvl="0" algn="just" eaLnBrk="1" latinLnBrk="1" hangingPunct="1">
              <a:lnSpc>
                <a:spcPct val="130000"/>
              </a:lnSpc>
              <a:spcBef>
                <a:spcPts val="4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农户与农业企业是市场中的理性主体，其农业投资行为主要取决于农业生产的收益性和交易成本的大小。其投资行为的特点主要表现在：   </a:t>
            </a:r>
            <a:endParaRPr lang="en-US" altLang="zh-CN" sz="2200" dirty="0">
              <a:solidFill>
                <a:srgbClr val="000000"/>
              </a:solidFill>
              <a:latin typeface="宋体" panose="02010600030101010101" pitchFamily="2" charset="-122"/>
            </a:endParaRPr>
          </a:p>
          <a:p>
            <a:pPr lvl="0" algn="just" eaLnBrk="1" latinLnBrk="1" hangingPunct="1">
              <a:lnSpc>
                <a:spcPct val="120000"/>
              </a:lnSpc>
              <a:spcBef>
                <a:spcPts val="400"/>
              </a:spcBef>
              <a:buClr>
                <a:srgbClr val="D9050A"/>
              </a:buClr>
              <a:buSzPct val="85000"/>
            </a:pPr>
            <a:r>
              <a:rPr lang="en-US" altLang="zh-CN" sz="2200" dirty="0">
                <a:solidFill>
                  <a:srgbClr val="000000"/>
                </a:solidFill>
                <a:latin typeface="宋体" panose="02010600030101010101" pitchFamily="2" charset="-122"/>
              </a:rPr>
              <a:t>    </a:t>
            </a:r>
            <a:r>
              <a:rPr lang="zh-CN" altLang="en-US" sz="2200" dirty="0">
                <a:solidFill>
                  <a:srgbClr val="000000"/>
                </a:solidFill>
                <a:latin typeface="宋体" panose="02010600030101010101" pitchFamily="2" charset="-122"/>
              </a:rPr>
              <a:t>第一，在生活和生产中的分配，在这一方面农户资金表现的尤为突出，一个农户首先是一个家庭，既要满足家庭的消费需要，又要满足追求生产利润最大化的原则；</a:t>
            </a:r>
            <a:endParaRPr lang="en-US" altLang="zh-CN" sz="2200" dirty="0">
              <a:solidFill>
                <a:srgbClr val="000000"/>
              </a:solidFill>
              <a:latin typeface="宋体" panose="02010600030101010101" pitchFamily="2" charset="-122"/>
            </a:endParaRPr>
          </a:p>
          <a:p>
            <a:pPr lvl="0" algn="just" eaLnBrk="1" latinLnBrk="1" hangingPunct="1">
              <a:lnSpc>
                <a:spcPct val="120000"/>
              </a:lnSpc>
              <a:spcBef>
                <a:spcPts val="400"/>
              </a:spcBef>
              <a:buClr>
                <a:srgbClr val="D9050A"/>
              </a:buClr>
              <a:buSzPct val="85000"/>
            </a:pPr>
            <a:r>
              <a:rPr lang="en-US" altLang="zh-CN" sz="2200" dirty="0">
                <a:solidFill>
                  <a:srgbClr val="000000"/>
                </a:solidFill>
                <a:latin typeface="宋体" panose="02010600030101010101" pitchFamily="2" charset="-122"/>
              </a:rPr>
              <a:t>    </a:t>
            </a:r>
            <a:r>
              <a:rPr lang="zh-CN" altLang="en-US" sz="2200" dirty="0">
                <a:solidFill>
                  <a:srgbClr val="000000"/>
                </a:solidFill>
                <a:latin typeface="宋体" panose="02010600030101010101" pitchFamily="2" charset="-122"/>
              </a:rPr>
              <a:t>第二，在农业与非农业之间的分配，农业与非农业投资收益的相对水平决定农户与企业资金在农业和非农产业之间的分配。</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xmlns="" val="950867215"/>
      </p:ext>
    </p:extLst>
  </p:cSld>
  <p:clrMapOvr>
    <a:masterClrMapping/>
  </p:clrMapOvr>
  <p:transition spd="slow">
    <p:pull dir="l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矩形 8196">
            <a:extLst>
              <a:ext uri="{FF2B5EF4-FFF2-40B4-BE49-F238E27FC236}">
                <a16:creationId xmlns:a16="http://schemas.microsoft.com/office/drawing/2014/main" xmlns="" id="{742CF26A-4522-4703-8D0D-AFFF3FFCF357}"/>
              </a:ext>
            </a:extLst>
          </p:cNvPr>
          <p:cNvSpPr>
            <a:spLocks noChangeArrowheads="1"/>
          </p:cNvSpPr>
          <p:nvPr/>
        </p:nvSpPr>
        <p:spPr bwMode="auto">
          <a:xfrm>
            <a:off x="2344351" y="1817501"/>
            <a:ext cx="4455297" cy="3222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第一节 农业资金概述</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第二节 农业资金管理</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第三节 农业财政资金</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第四节 农业信贷资金</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第五节 农户与企业资金</a:t>
            </a:r>
            <a:endParaRPr lang="en-US" altLang="zh-CN" sz="2800" b="1" noProof="1">
              <a:solidFill>
                <a:srgbClr val="000000"/>
              </a:solidFill>
              <a:latin typeface="宋体" panose="02010600030101010101" pitchFamily="2" charset="-122"/>
              <a:cs typeface="宋体" panose="02010600030101010101" pitchFamily="2" charset="-122"/>
            </a:endParaRPr>
          </a:p>
        </p:txBody>
      </p:sp>
      <p:sp>
        <p:nvSpPr>
          <p:cNvPr id="8208" name="动作按钮: 前进或下一项 8207">
            <a:hlinkClick r:id="" action="ppaction://hlinkshowjump?jump=nextslide" highlightClick="1"/>
            <a:extLst>
              <a:ext uri="{FF2B5EF4-FFF2-40B4-BE49-F238E27FC236}">
                <a16:creationId xmlns:a16="http://schemas.microsoft.com/office/drawing/2014/main" xmlns="" id="{4AC58D46-CAD4-48F6-BE04-EE0BEA73765D}"/>
              </a:ext>
            </a:extLst>
          </p:cNvPr>
          <p:cNvSpPr/>
          <p:nvPr/>
        </p:nvSpPr>
        <p:spPr>
          <a:xfrm>
            <a:off x="2501900" y="1089025"/>
            <a:ext cx="360363" cy="179388"/>
          </a:xfrm>
          <a:prstGeom prst="actionButtonForwardNext">
            <a:avLst/>
          </a:prstGeom>
          <a:noFill/>
          <a:ln w="9525">
            <a:noFill/>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sz="3200" b="0" i="0" u="none" strike="noStrike" kern="1200" cap="none" spc="0" normalizeH="0" baseline="0" noProof="1">
              <a:ln>
                <a:noFill/>
              </a:ln>
              <a:solidFill>
                <a:srgbClr val="000000"/>
              </a:solidFill>
              <a:effectLst>
                <a:outerShdw blurRad="38100" dist="38100" dir="2700000">
                  <a:srgbClr val="FFFFFF"/>
                </a:outerShdw>
              </a:effectLst>
              <a:uLnTx/>
              <a:uFillTx/>
              <a:latin typeface="Arial" panose="020B0604020202020204" pitchFamily="34" charset="0"/>
              <a:ea typeface="黑体" panose="02010609060101010101" pitchFamily="2" charset="-122"/>
              <a:cs typeface="+mn-cs"/>
            </a:endParaRPr>
          </a:p>
        </p:txBody>
      </p:sp>
      <p:sp>
        <p:nvSpPr>
          <p:cNvPr id="4" name="标题 3">
            <a:extLst>
              <a:ext uri="{FF2B5EF4-FFF2-40B4-BE49-F238E27FC236}">
                <a16:creationId xmlns:a16="http://schemas.microsoft.com/office/drawing/2014/main" xmlns="" id="{9A07FA63-6C44-4BBF-B4B8-7A452A135F2D}"/>
              </a:ext>
            </a:extLst>
          </p:cNvPr>
          <p:cNvSpPr>
            <a:spLocks noGrp="1"/>
          </p:cNvSpPr>
          <p:nvPr>
            <p:ph type="title"/>
          </p:nvPr>
        </p:nvSpPr>
        <p:spPr>
          <a:xfrm>
            <a:off x="457200" y="696913"/>
            <a:ext cx="8229600" cy="1143000"/>
          </a:xfrm>
        </p:spPr>
        <p:txBody>
          <a:bodyPr/>
          <a:lstStyle/>
          <a:p>
            <a:pPr eaLnBrk="1" hangingPunct="1">
              <a:defRPr/>
            </a:pPr>
            <a:r>
              <a:rPr lang="zh-CN" altLang="en-US" sz="4000" b="1" dirty="0">
                <a:ln w="0"/>
                <a:solidFill>
                  <a:schemeClr val="tx1"/>
                </a:solidFill>
                <a:effectLst>
                  <a:outerShdw blurRad="38100" dist="19050" dir="2700000" algn="tl" rotWithShape="0">
                    <a:schemeClr val="dk1">
                      <a:alpha val="40000"/>
                    </a:schemeClr>
                  </a:outerShdw>
                </a:effectLst>
              </a:rPr>
              <a:t>第十一章 农业资金运用管理</a:t>
            </a:r>
          </a:p>
        </p:txBody>
      </p:sp>
    </p:spTree>
  </p:cSld>
  <p:clrMapOvr>
    <a:masterClrMapping/>
  </p:clrMapOvr>
  <p:transition spd="slow">
    <p:pull dir="ld"/>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dirty="0">
                <a:solidFill>
                  <a:srgbClr val="FF0000"/>
                </a:solidFill>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b="1" dirty="0">
                  <a:solidFill>
                    <a:srgbClr val="FF0000"/>
                  </a:solidFill>
                  <a:latin typeface="宋体" panose="02010600030101010101" pitchFamily="2" charset="-122"/>
                  <a:sym typeface="+mn-ea"/>
                </a:rPr>
                <a:t>农业资金概述</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2800" dirty="0">
                <a:solidFill>
                  <a:srgbClr val="C00000"/>
                </a:solidFill>
                <a:latin typeface="宋体" panose="02010600030101010101" pitchFamily="2" charset="-122"/>
                <a:sym typeface="宋体" panose="02010600030101010101" pitchFamily="2" charset="-122"/>
              </a:rPr>
              <a:t>一、农业资金的定义与特点</a:t>
            </a:r>
            <a:endParaRPr lang="en-US" altLang="zh-CN" sz="2800" dirty="0">
              <a:solidFill>
                <a:srgbClr val="C00000"/>
              </a:solidFill>
              <a:latin typeface="宋体" panose="02010600030101010101" pitchFamily="2" charset="-122"/>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468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（一）农业资金的定义</a:t>
            </a:r>
            <a:endParaRPr lang="en-US" altLang="zh-CN" sz="2400" b="1" dirty="0">
              <a:solidFill>
                <a:srgbClr val="C00000"/>
              </a:solidFill>
              <a:latin typeface="宋体" panose="02010600030101010101" pitchFamily="2" charset="-122"/>
            </a:endParaRPr>
          </a:p>
          <a:p>
            <a:pPr algn="just" eaLnBrk="1" latinLnBrk="1" hangingPunct="1">
              <a:lnSpc>
                <a:spcPct val="110000"/>
              </a:lnSpc>
              <a:spcBef>
                <a:spcPts val="600"/>
              </a:spcBef>
              <a:buClr>
                <a:srgbClr val="D9050A"/>
              </a:buClr>
              <a:buSzPct val="85000"/>
              <a:buFont typeface="Wingdings" panose="05000000000000000000" pitchFamily="2" charset="2"/>
              <a:buChar char="u"/>
            </a:pPr>
            <a:r>
              <a:rPr lang="zh-CN" altLang="en-US" sz="2200" dirty="0">
                <a:latin typeface="宋体" panose="02010600030101010101" pitchFamily="2" charset="-122"/>
              </a:rPr>
              <a:t>所谓</a:t>
            </a:r>
            <a:r>
              <a:rPr lang="zh-CN" altLang="en-US" sz="2200" b="1" dirty="0">
                <a:solidFill>
                  <a:srgbClr val="0070C0"/>
                </a:solidFill>
                <a:latin typeface="宋体" panose="02010600030101010101" pitchFamily="2" charset="-122"/>
              </a:rPr>
              <a:t>农业资金</a:t>
            </a:r>
            <a:r>
              <a:rPr lang="zh-CN" altLang="en-US" sz="2200" dirty="0">
                <a:latin typeface="宋体" panose="02010600030101010101" pitchFamily="2" charset="-122"/>
              </a:rPr>
              <a:t>，是指在农业再生产过程中不断循环和周转的价值形态，在农业再生产过程中以货币表现得物化劳动与货币资金所代表的价值总量，表现为农业领域的货币资金、生产资金、商品资金，它是我国社会总资金的一个重要组成部分。</a:t>
            </a:r>
            <a:endParaRPr lang="en-US" altLang="zh-CN" sz="2200" dirty="0">
              <a:latin typeface="宋体" panose="02010600030101010101" pitchFamily="2" charset="-122"/>
            </a:endParaRPr>
          </a:p>
          <a:p>
            <a:pPr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（二）农业资金的特点</a:t>
            </a:r>
            <a:endParaRPr lang="en-US" altLang="zh-CN" sz="2400" b="1" dirty="0">
              <a:solidFill>
                <a:srgbClr val="C00000"/>
              </a:solidFill>
              <a:latin typeface="宋体" panose="02010600030101010101" pitchFamily="2" charset="-122"/>
            </a:endParaRPr>
          </a:p>
          <a:p>
            <a:pPr algn="just" eaLnBrk="1" latinLnBrk="1" hangingPunct="1">
              <a:spcBef>
                <a:spcPts val="600"/>
              </a:spcBef>
              <a:buClr>
                <a:srgbClr val="D9050A"/>
              </a:buClr>
              <a:buSzPct val="85000"/>
              <a:buFont typeface="Wingdings" panose="05000000000000000000" pitchFamily="2" charset="2"/>
              <a:buChar char="u"/>
            </a:pPr>
            <a:r>
              <a:rPr lang="zh-CN" altLang="en-US" sz="2200" dirty="0">
                <a:latin typeface="宋体" panose="02010600030101010101" pitchFamily="2" charset="-122"/>
              </a:rPr>
              <a:t>从静态看农业资金的结构具有季节性、分散性、风险性特点。</a:t>
            </a:r>
            <a:endParaRPr lang="en-US" altLang="zh-CN" sz="2200" dirty="0">
              <a:latin typeface="宋体" panose="02010600030101010101" pitchFamily="2" charset="-122"/>
            </a:endParaRPr>
          </a:p>
          <a:p>
            <a:pPr algn="just" eaLnBrk="1" latinLnBrk="1" hangingPunct="1">
              <a:spcBef>
                <a:spcPts val="600"/>
              </a:spcBef>
              <a:buClr>
                <a:srgbClr val="D9050A"/>
              </a:buClr>
              <a:buSzPct val="85000"/>
              <a:buFont typeface="Wingdings" panose="05000000000000000000" pitchFamily="2" charset="2"/>
              <a:buChar char="u"/>
            </a:pPr>
            <a:r>
              <a:rPr lang="zh-CN" altLang="en-US" sz="2200" dirty="0">
                <a:latin typeface="宋体" panose="02010600030101010101" pitchFamily="2" charset="-122"/>
              </a:rPr>
              <a:t>从动态看，农业资金的运动也具有其自身的特点：</a:t>
            </a:r>
            <a:endParaRPr lang="en-US" altLang="zh-CN" sz="2200" dirty="0">
              <a:latin typeface="宋体" panose="02010600030101010101" pitchFamily="2" charset="-122"/>
            </a:endParaRPr>
          </a:p>
          <a:p>
            <a:pPr algn="just" eaLnBrk="1" latinLnBrk="1" hangingPunct="1">
              <a:spcBef>
                <a:spcPts val="600"/>
              </a:spcBef>
              <a:buClr>
                <a:srgbClr val="D9050A"/>
              </a:buClr>
              <a:buSzPct val="85000"/>
            </a:pPr>
            <a:r>
              <a:rPr lang="en-US" altLang="zh-CN" sz="2200" dirty="0">
                <a:latin typeface="宋体" panose="02010600030101010101" pitchFamily="2" charset="-122"/>
              </a:rPr>
              <a:t>  1</a:t>
            </a:r>
            <a:r>
              <a:rPr lang="zh-CN" altLang="en-US" sz="2200" dirty="0">
                <a:latin typeface="宋体" panose="02010600030101010101" pitchFamily="2" charset="-122"/>
              </a:rPr>
              <a:t>、农业资金的周转期长，周转速度慢。</a:t>
            </a:r>
            <a:endParaRPr lang="en-US" altLang="zh-CN" sz="2200" dirty="0">
              <a:latin typeface="宋体" panose="02010600030101010101" pitchFamily="2" charset="-122"/>
            </a:endParaRPr>
          </a:p>
          <a:p>
            <a:pPr algn="just" eaLnBrk="1" latinLnBrk="1" hangingPunct="1">
              <a:spcBef>
                <a:spcPts val="600"/>
              </a:spcBef>
              <a:buClr>
                <a:srgbClr val="D9050A"/>
              </a:buClr>
              <a:buSzPct val="85000"/>
            </a:pPr>
            <a:r>
              <a:rPr lang="en-US" altLang="zh-CN" sz="2200" dirty="0">
                <a:latin typeface="宋体" panose="02010600030101010101" pitchFamily="2" charset="-122"/>
              </a:rPr>
              <a:t>  2</a:t>
            </a:r>
            <a:r>
              <a:rPr lang="zh-CN" altLang="en-US" sz="2200" dirty="0">
                <a:latin typeface="宋体" panose="02010600030101010101" pitchFamily="2" charset="-122"/>
              </a:rPr>
              <a:t>、农业资金在循环周转的过程中不完全通过流通过程。</a:t>
            </a:r>
            <a:endParaRPr lang="en-US" altLang="zh-CN" sz="2200" dirty="0">
              <a:latin typeface="宋体" panose="02010600030101010101" pitchFamily="2" charset="-122"/>
            </a:endParaRPr>
          </a:p>
          <a:p>
            <a:pPr algn="just" eaLnBrk="1" latinLnBrk="1" hangingPunct="1">
              <a:spcBef>
                <a:spcPts val="600"/>
              </a:spcBef>
              <a:buClr>
                <a:srgbClr val="D9050A"/>
              </a:buClr>
              <a:buSzPct val="85000"/>
            </a:pPr>
            <a:r>
              <a:rPr lang="en-US" altLang="zh-CN" sz="2200" dirty="0">
                <a:latin typeface="宋体" panose="02010600030101010101" pitchFamily="2" charset="-122"/>
              </a:rPr>
              <a:t>  3</a:t>
            </a:r>
            <a:r>
              <a:rPr lang="zh-CN" altLang="en-US" sz="2200" dirty="0">
                <a:latin typeface="宋体" panose="02010600030101010101" pitchFamily="2" charset="-122"/>
              </a:rPr>
              <a:t>、不稳定性。</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第一节</a:t>
            </a:r>
          </a:p>
        </p:txBody>
      </p:sp>
    </p:spTree>
  </p:cSld>
  <p:clrMapOvr>
    <a:masterClrMapping/>
  </p:clrMapOvr>
  <p:transition spd="slow">
    <p:pull dir="ld"/>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农业资金概述</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一、农业资金的定义与特点</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536174"/>
            <a:ext cx="8498154" cy="4330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1800"/>
              </a:spcBef>
              <a:buClr>
                <a:srgbClr val="D9050A"/>
              </a:buClr>
              <a:buSzPct val="85000"/>
            </a:pPr>
            <a:r>
              <a:rPr lang="zh-CN" altLang="en-US" sz="2400" b="1" dirty="0">
                <a:solidFill>
                  <a:srgbClr val="C00000"/>
                </a:solidFill>
                <a:latin typeface="宋体" panose="02010600030101010101" pitchFamily="2" charset="-122"/>
              </a:rPr>
              <a:t>（三）农业资金的分类</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lnSpc>
                <a:spcPct val="130000"/>
              </a:lnSpc>
              <a:spcBef>
                <a:spcPts val="8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按照农业资金的</a:t>
            </a:r>
            <a:r>
              <a:rPr lang="zh-CN" altLang="en-US" sz="2200" b="1" dirty="0">
                <a:solidFill>
                  <a:srgbClr val="0070C0"/>
                </a:solidFill>
                <a:latin typeface="宋体" panose="02010600030101010101" pitchFamily="2" charset="-122"/>
              </a:rPr>
              <a:t>存在形式</a:t>
            </a:r>
            <a:r>
              <a:rPr lang="zh-CN" altLang="en-US" sz="2200" dirty="0">
                <a:solidFill>
                  <a:srgbClr val="000000"/>
                </a:solidFill>
                <a:latin typeface="宋体" panose="02010600030101010101" pitchFamily="2" charset="-122"/>
              </a:rPr>
              <a:t>分类，可以把农业资金划分为农业货币资金、农业生产资金和农业成品资金。</a:t>
            </a:r>
            <a:endParaRPr lang="en-US" altLang="zh-CN" sz="2200" dirty="0">
              <a:solidFill>
                <a:srgbClr val="000000"/>
              </a:solidFill>
              <a:latin typeface="宋体" panose="02010600030101010101" pitchFamily="2" charset="-122"/>
            </a:endParaRPr>
          </a:p>
          <a:p>
            <a:pPr lvl="0" algn="just" eaLnBrk="1" latinLnBrk="1" hangingPunct="1">
              <a:lnSpc>
                <a:spcPct val="130000"/>
              </a:lnSpc>
              <a:spcBef>
                <a:spcPts val="8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按照农业资金的</a:t>
            </a:r>
            <a:r>
              <a:rPr lang="zh-CN" altLang="en-US" sz="2200" b="1" dirty="0">
                <a:solidFill>
                  <a:srgbClr val="0070C0"/>
                </a:solidFill>
                <a:latin typeface="宋体" panose="02010600030101010101" pitchFamily="2" charset="-122"/>
              </a:rPr>
              <a:t>价值转移方式</a:t>
            </a:r>
            <a:r>
              <a:rPr lang="zh-CN" altLang="en-US" sz="2200" dirty="0">
                <a:solidFill>
                  <a:srgbClr val="000000"/>
                </a:solidFill>
                <a:latin typeface="宋体" panose="02010600030101010101" pitchFamily="2" charset="-122"/>
              </a:rPr>
              <a:t>分类，农业资金可分为固定资金和流动资金。</a:t>
            </a:r>
            <a:endParaRPr lang="en-US" altLang="zh-CN" sz="2200" dirty="0">
              <a:solidFill>
                <a:srgbClr val="000000"/>
              </a:solidFill>
              <a:latin typeface="宋体" panose="02010600030101010101" pitchFamily="2" charset="-122"/>
            </a:endParaRPr>
          </a:p>
          <a:p>
            <a:pPr lvl="0" algn="just" eaLnBrk="1" latinLnBrk="1" hangingPunct="1">
              <a:lnSpc>
                <a:spcPct val="130000"/>
              </a:lnSpc>
              <a:spcBef>
                <a:spcPts val="8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按照农业资金的</a:t>
            </a:r>
            <a:r>
              <a:rPr lang="zh-CN" altLang="en-US" sz="2200" b="1" dirty="0">
                <a:solidFill>
                  <a:srgbClr val="0070C0"/>
                </a:solidFill>
                <a:latin typeface="宋体" panose="02010600030101010101" pitchFamily="2" charset="-122"/>
              </a:rPr>
              <a:t>所有权</a:t>
            </a:r>
            <a:r>
              <a:rPr lang="zh-CN" altLang="en-US" sz="2200" dirty="0">
                <a:solidFill>
                  <a:srgbClr val="000000"/>
                </a:solidFill>
                <a:latin typeface="宋体" panose="02010600030101010101" pitchFamily="2" charset="-122"/>
              </a:rPr>
              <a:t>分类，农业资金可分为自有资金和借入资金。</a:t>
            </a:r>
            <a:endParaRPr lang="en-US" altLang="zh-CN" sz="2200" dirty="0">
              <a:solidFill>
                <a:srgbClr val="000000"/>
              </a:solidFill>
              <a:latin typeface="宋体" panose="02010600030101010101" pitchFamily="2" charset="-122"/>
            </a:endParaRPr>
          </a:p>
          <a:p>
            <a:pPr lvl="0" algn="just" eaLnBrk="1" latinLnBrk="1" hangingPunct="1">
              <a:lnSpc>
                <a:spcPct val="130000"/>
              </a:lnSpc>
              <a:spcBef>
                <a:spcPts val="8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按照农业资金</a:t>
            </a:r>
            <a:r>
              <a:rPr lang="zh-CN" altLang="en-US" sz="2200" b="1" dirty="0">
                <a:solidFill>
                  <a:srgbClr val="0070C0"/>
                </a:solidFill>
                <a:latin typeface="宋体" panose="02010600030101010101" pitchFamily="2" charset="-122"/>
              </a:rPr>
              <a:t>投入领域的产品性质</a:t>
            </a:r>
            <a:r>
              <a:rPr lang="zh-CN" altLang="en-US" sz="2200" dirty="0">
                <a:solidFill>
                  <a:srgbClr val="000000"/>
                </a:solidFill>
                <a:latin typeface="宋体" panose="02010600030101010101" pitchFamily="2" charset="-122"/>
              </a:rPr>
              <a:t>分类，农业资金可分为农业私人产品的资金和用于农业公共产品的资金。</a:t>
            </a:r>
            <a:endParaRPr lang="en-US" altLang="zh-CN" sz="2200" dirty="0">
              <a:solidFill>
                <a:srgbClr val="000000"/>
              </a:solidFill>
              <a:latin typeface="宋体" panose="02010600030101010101" pitchFamily="2" charset="-122"/>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Tree>
    <p:extLst>
      <p:ext uri="{BB962C8B-B14F-4D97-AF65-F5344CB8AC3E}">
        <p14:creationId xmlns:p14="http://schemas.microsoft.com/office/powerpoint/2010/main" xmlns="" val="3712244239"/>
      </p:ext>
    </p:extLst>
  </p:cSld>
  <p:clrMapOvr>
    <a:masterClrMapping/>
  </p:clrMapOvr>
  <p:transition spd="slow">
    <p:pull dir="l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农业资金概述</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364684" y="1240669"/>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一、农业资金的定义与特点</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06456" y="1843950"/>
            <a:ext cx="8498154"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（四）农业资金在农业经济发展中的作用</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2400"/>
              </a:spcBef>
              <a:spcAft>
                <a:spcPct val="0"/>
              </a:spcAft>
              <a:buClr>
                <a:srgbClr val="D9050A"/>
              </a:buClr>
              <a:buSzPct val="85000"/>
              <a:buFont typeface="Wingdings" panose="05000000000000000000" pitchFamily="2" charset="2"/>
              <a:buChar char="u"/>
              <a:tabLst/>
              <a:defRPr/>
            </a:pPr>
            <a:r>
              <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1</a:t>
            </a: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、资金是农业生产经营主体获取生产要素的必要手段</a:t>
            </a:r>
          </a:p>
          <a:p>
            <a:pPr marL="0" marR="0" lvl="0" indent="0" algn="just" defTabSz="914400" rtl="0" eaLnBrk="1" fontAlgn="base" latinLnBrk="1" hangingPunct="1">
              <a:lnSpc>
                <a:spcPct val="100000"/>
              </a:lnSpc>
              <a:spcBef>
                <a:spcPts val="2400"/>
              </a:spcBef>
              <a:spcAft>
                <a:spcPct val="0"/>
              </a:spcAft>
              <a:buClr>
                <a:srgbClr val="D9050A"/>
              </a:buClr>
              <a:buSzPct val="85000"/>
              <a:buFont typeface="Wingdings" panose="05000000000000000000" pitchFamily="2" charset="2"/>
              <a:buChar char="u"/>
              <a:tabLst/>
              <a:defRPr/>
            </a:pPr>
            <a:r>
              <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2</a:t>
            </a: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、资金是农业生产经营主体的重要管理工具</a:t>
            </a:r>
          </a:p>
          <a:p>
            <a:pPr marL="0" marR="0" lvl="0" indent="0" algn="just" defTabSz="914400" rtl="0" eaLnBrk="1" fontAlgn="base" latinLnBrk="1" hangingPunct="1">
              <a:lnSpc>
                <a:spcPct val="100000"/>
              </a:lnSpc>
              <a:spcBef>
                <a:spcPts val="2400"/>
              </a:spcBef>
              <a:spcAft>
                <a:spcPct val="0"/>
              </a:spcAft>
              <a:buClr>
                <a:srgbClr val="D9050A"/>
              </a:buClr>
              <a:buSzPct val="85000"/>
              <a:buFont typeface="Wingdings" panose="05000000000000000000" pitchFamily="2" charset="2"/>
              <a:buChar char="u"/>
              <a:tabLst/>
              <a:defRPr/>
            </a:pPr>
            <a:r>
              <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3</a:t>
            </a: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、资金的使用效益是农业经济效益的主要表现</a:t>
            </a:r>
          </a:p>
          <a:p>
            <a:pPr marL="0" marR="0" lvl="0" indent="0" algn="just" defTabSz="914400" rtl="0" eaLnBrk="1" fontAlgn="base" latinLnBrk="1" hangingPunct="1">
              <a:lnSpc>
                <a:spcPct val="100000"/>
              </a:lnSpc>
              <a:spcBef>
                <a:spcPts val="2400"/>
              </a:spcBef>
              <a:spcAft>
                <a:spcPct val="0"/>
              </a:spcAft>
              <a:buClr>
                <a:srgbClr val="D9050A"/>
              </a:buClr>
              <a:buSzPct val="85000"/>
              <a:buFont typeface="Wingdings" panose="05000000000000000000" pitchFamily="2" charset="2"/>
              <a:buChar char="u"/>
              <a:tabLst/>
              <a:defRPr/>
            </a:pPr>
            <a:r>
              <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4</a:t>
            </a: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、资金的分配是国家调控农业的重要工具</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Tree>
    <p:extLst>
      <p:ext uri="{BB962C8B-B14F-4D97-AF65-F5344CB8AC3E}">
        <p14:creationId xmlns:p14="http://schemas.microsoft.com/office/powerpoint/2010/main" xmlns="" val="889367070"/>
      </p:ext>
    </p:extLst>
  </p:cSld>
  <p:clrMapOvr>
    <a:masterClrMapping/>
  </p:clrMapOvr>
  <p:transition spd="slow">
    <p:pull dir="l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3600" b="1" dirty="0">
                  <a:solidFill>
                    <a:srgbClr val="FF0000"/>
                  </a:solidFill>
                  <a:latin typeface="宋体" panose="02010600030101010101" pitchFamily="2" charset="-122"/>
                  <a:sym typeface="+mn-ea"/>
                </a:rPr>
                <a:t>农业资金管理</a:t>
              </a:r>
              <a:endPar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一、农业资金的来源</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4231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（一）国家财政支农资金</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（二）各种借入资金</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（三）农户、渔户自有资金</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（四）社会各方面的直接投资</a:t>
            </a:r>
          </a:p>
          <a:p>
            <a:pPr lvl="0" algn="just" eaLnBrk="1" latinLnBrk="1" hangingPunct="1">
              <a:spcBef>
                <a:spcPts val="1200"/>
              </a:spcBef>
              <a:buClr>
                <a:srgbClr val="D9050A"/>
              </a:buClr>
              <a:buSzPct val="85000"/>
            </a:pPr>
            <a:r>
              <a:rPr lang="zh-CN" altLang="en-US" sz="2800" dirty="0">
                <a:solidFill>
                  <a:srgbClr val="C00000"/>
                </a:solidFill>
                <a:latin typeface="宋体" panose="02010600030101010101" pitchFamily="2" charset="-122"/>
              </a:rPr>
              <a:t>二、农业资金的投放</a:t>
            </a:r>
            <a:endParaRPr lang="en-US" altLang="zh-CN" sz="2800" dirty="0">
              <a:solidFill>
                <a:srgbClr val="C00000"/>
              </a:solidFill>
              <a:latin typeface="宋体" panose="02010600030101010101" pitchFamily="2" charset="-122"/>
            </a:endParaRPr>
          </a:p>
          <a:p>
            <a:pPr lvl="0" algn="just" eaLnBrk="1" latinLnBrk="1" hangingPunct="1">
              <a:spcBef>
                <a:spcPts val="1200"/>
              </a:spcBef>
              <a:buClr>
                <a:srgbClr val="D9050A"/>
              </a:buClr>
              <a:buSzPct val="85000"/>
            </a:pPr>
            <a:r>
              <a:rPr lang="zh-CN" altLang="en-US" sz="2400" b="1" dirty="0">
                <a:solidFill>
                  <a:srgbClr val="C00000"/>
                </a:solidFill>
                <a:latin typeface="宋体" panose="02010600030101010101" pitchFamily="2" charset="-122"/>
              </a:rPr>
              <a:t>（一）农业资金投放的含义与特点</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1200"/>
              </a:spcBef>
              <a:buClr>
                <a:srgbClr val="D9050A"/>
              </a:buClr>
              <a:buSzPct val="85000"/>
            </a:pPr>
            <a:r>
              <a:rPr lang="en-US" altLang="zh-CN" sz="2200" b="1" dirty="0">
                <a:solidFill>
                  <a:srgbClr val="000000"/>
                </a:solidFill>
                <a:latin typeface="宋体" panose="02010600030101010101" pitchFamily="2" charset="-122"/>
              </a:rPr>
              <a:t>1</a:t>
            </a:r>
            <a:r>
              <a:rPr lang="zh-CN" altLang="en-US" sz="2200" b="1" dirty="0">
                <a:solidFill>
                  <a:srgbClr val="000000"/>
                </a:solidFill>
                <a:latin typeface="宋体" panose="02010600030101010101" pitchFamily="2" charset="-122"/>
              </a:rPr>
              <a:t>、农业资金投放的含义</a:t>
            </a:r>
            <a:endParaRPr lang="en-US" altLang="zh-CN" sz="2200" b="1" dirty="0">
              <a:solidFill>
                <a:srgbClr val="000000"/>
              </a:solidFill>
              <a:latin typeface="宋体" panose="02010600030101010101" pitchFamily="2" charset="-122"/>
            </a:endParaRPr>
          </a:p>
          <a:p>
            <a:pPr lvl="0" algn="just" eaLnBrk="1" latinLnBrk="1" hangingPunct="1">
              <a:spcBef>
                <a:spcPts val="12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农业资金的投放</a:t>
            </a:r>
            <a:r>
              <a:rPr lang="zh-CN" altLang="en-US" sz="2200" dirty="0">
                <a:solidFill>
                  <a:srgbClr val="000000"/>
                </a:solidFill>
                <a:latin typeface="宋体" panose="02010600030101010101" pitchFamily="2" charset="-122"/>
              </a:rPr>
              <a:t>就是把筹集到的农业资金，根据生产发展的需要，投放到具体的生产项目中去。</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xmlns="" val="2332665501"/>
      </p:ext>
    </p:extLst>
  </p:cSld>
  <p:clrMapOvr>
    <a:masterClrMapping/>
  </p:clrMapOvr>
  <p:transition spd="slow">
    <p:pull dir="l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农业资金管理</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二、农业资金的投放</a:t>
            </a: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23079" y="1448868"/>
            <a:ext cx="8348664" cy="4462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（一）农业资金投放的含义与特点</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800"/>
              </a:spcBef>
              <a:buClr>
                <a:srgbClr val="D9050A"/>
              </a:buClr>
              <a:buSzPct val="85000"/>
            </a:pPr>
            <a:r>
              <a:rPr lang="en-US" altLang="zh-CN" sz="2200" b="1" dirty="0">
                <a:solidFill>
                  <a:srgbClr val="000000"/>
                </a:solidFill>
                <a:latin typeface="宋体" panose="02010600030101010101" pitchFamily="2" charset="-122"/>
              </a:rPr>
              <a:t>2</a:t>
            </a:r>
            <a:r>
              <a:rPr lang="zh-CN" altLang="en-US" sz="2200" b="1" dirty="0">
                <a:solidFill>
                  <a:srgbClr val="000000"/>
                </a:solidFill>
                <a:latin typeface="宋体" panose="02010600030101010101" pitchFamily="2" charset="-122"/>
              </a:rPr>
              <a:t>、农业资金投放的特点</a:t>
            </a:r>
            <a:endParaRPr kumimoji="0" lang="en-US" altLang="zh-CN" sz="22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800"/>
              </a:spcBef>
              <a:buClr>
                <a:srgbClr val="D9050A"/>
              </a:buClr>
              <a:buSzPct val="85000"/>
              <a:buFont typeface="Wingdings" panose="05000000000000000000" pitchFamily="2" charset="2"/>
              <a:buChar char="u"/>
            </a:pPr>
            <a:r>
              <a:rPr lang="zh-CN" altLang="en-US" sz="2200" dirty="0">
                <a:latin typeface="宋体" panose="02010600030101010101" pitchFamily="2" charset="-122"/>
              </a:rPr>
              <a:t>农业资金投入作用的外部性。</a:t>
            </a:r>
            <a:endParaRPr lang="en-US" altLang="zh-CN" sz="2200" dirty="0">
              <a:latin typeface="宋体" panose="02010600030101010101" pitchFamily="2" charset="-122"/>
            </a:endParaRPr>
          </a:p>
          <a:p>
            <a:pPr lvl="0" algn="just" eaLnBrk="1" latinLnBrk="1" hangingPunct="1">
              <a:spcBef>
                <a:spcPts val="800"/>
              </a:spcBef>
              <a:buClr>
                <a:srgbClr val="D9050A"/>
              </a:buClr>
              <a:buSzPct val="85000"/>
              <a:buFont typeface="Wingdings" panose="05000000000000000000" pitchFamily="2" charset="2"/>
              <a:buChar char="u"/>
            </a:pPr>
            <a:r>
              <a:rPr lang="zh-CN" altLang="en-US" sz="2200" dirty="0">
                <a:latin typeface="宋体" panose="02010600030101010101" pitchFamily="2" charset="-122"/>
              </a:rPr>
              <a:t>农业资金投入效益的滞后性。</a:t>
            </a:r>
            <a:endParaRPr lang="en-US" altLang="zh-CN" sz="2200" dirty="0">
              <a:latin typeface="宋体" panose="02010600030101010101" pitchFamily="2" charset="-122"/>
            </a:endParaRPr>
          </a:p>
          <a:p>
            <a:pPr lvl="0" algn="just" eaLnBrk="1" latinLnBrk="1" hangingPunct="1">
              <a:spcBef>
                <a:spcPts val="800"/>
              </a:spcBef>
              <a:buClr>
                <a:srgbClr val="D9050A"/>
              </a:buClr>
              <a:buSzPct val="85000"/>
              <a:buFont typeface="Wingdings" panose="05000000000000000000" pitchFamily="2" charset="2"/>
              <a:buChar char="u"/>
            </a:pPr>
            <a:r>
              <a:rPr lang="zh-CN" altLang="en-US" sz="2200" dirty="0">
                <a:latin typeface="宋体" panose="02010600030101010101" pitchFamily="2" charset="-122"/>
              </a:rPr>
              <a:t>农业资金投入效应的替代性。</a:t>
            </a:r>
            <a:endParaRPr lang="en-US" altLang="zh-CN" sz="2200" dirty="0">
              <a:latin typeface="宋体" panose="02010600030101010101" pitchFamily="2" charset="-122"/>
            </a:endParaRPr>
          </a:p>
          <a:p>
            <a:pPr lvl="0" algn="just" eaLnBrk="1" latinLnBrk="1" hangingPunct="1">
              <a:spcBef>
                <a:spcPts val="800"/>
              </a:spcBef>
              <a:buClr>
                <a:srgbClr val="D9050A"/>
              </a:buClr>
              <a:buSzPct val="85000"/>
              <a:buFont typeface="Wingdings" panose="05000000000000000000" pitchFamily="2" charset="2"/>
              <a:buChar char="u"/>
            </a:pPr>
            <a:r>
              <a:rPr lang="zh-CN" altLang="en-US" sz="2200" dirty="0">
                <a:latin typeface="宋体" panose="02010600030101010101" pitchFamily="2" charset="-122"/>
              </a:rPr>
              <a:t>农业资金投入的固定性。</a:t>
            </a:r>
            <a:endParaRPr lang="en-US" altLang="zh-CN" sz="2200" dirty="0">
              <a:latin typeface="宋体" panose="02010600030101010101" pitchFamily="2" charset="-122"/>
            </a:endParaRPr>
          </a:p>
          <a:p>
            <a:pPr lvl="0" algn="just" eaLnBrk="1" latinLnBrk="1" hangingPunct="1">
              <a:spcBef>
                <a:spcPts val="800"/>
              </a:spcBef>
              <a:buClr>
                <a:srgbClr val="D9050A"/>
              </a:buClr>
              <a:buSzPct val="85000"/>
            </a:pPr>
            <a:r>
              <a:rPr lang="zh-CN" altLang="en-US" sz="2400" b="1" dirty="0">
                <a:solidFill>
                  <a:srgbClr val="C00000"/>
                </a:solidFill>
                <a:latin typeface="宋体" panose="02010600030101010101" pitchFamily="2" charset="-122"/>
              </a:rPr>
              <a:t>（二）农业资金投放的原则</a:t>
            </a:r>
            <a:endParaRPr lang="en-US" altLang="zh-CN" sz="2400" b="1" dirty="0">
              <a:solidFill>
                <a:srgbClr val="C00000"/>
              </a:solidFill>
              <a:latin typeface="宋体" panose="02010600030101010101" pitchFamily="2" charset="-122"/>
            </a:endParaRPr>
          </a:p>
          <a:p>
            <a:pPr lvl="0" algn="just" eaLnBrk="1" latinLnBrk="1" hangingPunct="1">
              <a:spcBef>
                <a:spcPts val="800"/>
              </a:spcBef>
              <a:buClr>
                <a:srgbClr val="D9050A"/>
              </a:buClr>
              <a:buSzPct val="85000"/>
              <a:buFont typeface="Wingdings" panose="05000000000000000000" pitchFamily="2" charset="2"/>
              <a:buChar char="u"/>
            </a:pPr>
            <a:r>
              <a:rPr lang="zh-CN" altLang="en-US" sz="2200" dirty="0">
                <a:latin typeface="宋体" panose="02010600030101010101" pitchFamily="2" charset="-122"/>
              </a:rPr>
              <a:t>因地制宜原则</a:t>
            </a:r>
            <a:endParaRPr lang="en-US" altLang="zh-CN" sz="2200" dirty="0">
              <a:latin typeface="宋体" panose="02010600030101010101" pitchFamily="2" charset="-122"/>
            </a:endParaRPr>
          </a:p>
          <a:p>
            <a:pPr lvl="0" algn="just" eaLnBrk="1" latinLnBrk="1" hangingPunct="1">
              <a:spcBef>
                <a:spcPts val="800"/>
              </a:spcBef>
              <a:buClr>
                <a:srgbClr val="D9050A"/>
              </a:buClr>
              <a:buSzPct val="85000"/>
              <a:buFont typeface="Wingdings" panose="05000000000000000000" pitchFamily="2" charset="2"/>
              <a:buChar char="u"/>
            </a:pPr>
            <a:r>
              <a:rPr lang="zh-CN" altLang="en-US" sz="2200" dirty="0">
                <a:latin typeface="宋体" panose="02010600030101010101" pitchFamily="2" charset="-122"/>
              </a:rPr>
              <a:t>结构合理原则</a:t>
            </a:r>
            <a:endParaRPr lang="en-US" altLang="zh-CN" sz="2200" dirty="0">
              <a:latin typeface="宋体" panose="02010600030101010101" pitchFamily="2" charset="-122"/>
            </a:endParaRPr>
          </a:p>
          <a:p>
            <a:pPr lvl="0" algn="just" eaLnBrk="1" latinLnBrk="1" hangingPunct="1">
              <a:spcBef>
                <a:spcPts val="800"/>
              </a:spcBef>
              <a:buClr>
                <a:srgbClr val="D9050A"/>
              </a:buClr>
              <a:buSzPct val="85000"/>
              <a:buFont typeface="Wingdings" panose="05000000000000000000" pitchFamily="2" charset="2"/>
              <a:buChar char="u"/>
            </a:pPr>
            <a:r>
              <a:rPr lang="zh-CN" altLang="en-US" sz="2200" dirty="0">
                <a:latin typeface="宋体" panose="02010600030101010101" pitchFamily="2" charset="-122"/>
              </a:rPr>
              <a:t>效益中心原则</a:t>
            </a:r>
            <a:endParaRPr lang="en-US" altLang="zh-CN" sz="2200" dirty="0">
              <a:latin typeface="宋体" panose="02010600030101010101" pitchFamily="2" charset="-122"/>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xmlns="" val="2509854207"/>
      </p:ext>
    </p:extLst>
  </p:cSld>
  <p:clrMapOvr>
    <a:masterClrMapping/>
  </p:clrMapOvr>
  <p:transition spd="slow">
    <p:pull dir="ld"/>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农业资金管理</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三、农业资金的管理</a:t>
            </a:r>
            <a:endPar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23079" y="1448868"/>
            <a:ext cx="8348664" cy="4431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1200"/>
              </a:spcBef>
              <a:buClr>
                <a:srgbClr val="D9050A"/>
              </a:buClr>
              <a:buSzPct val="85000"/>
            </a:pPr>
            <a:r>
              <a:rPr lang="zh-CN" altLang="en-US" sz="2400" b="1" dirty="0">
                <a:solidFill>
                  <a:srgbClr val="C00000"/>
                </a:solidFill>
                <a:latin typeface="宋体" panose="02010600030101010101" pitchFamily="2" charset="-122"/>
              </a:rPr>
              <a:t>（一）农业固定资金的管理</a:t>
            </a:r>
            <a:endParaRPr lang="en-US" altLang="zh-CN" sz="2400" b="1" dirty="0">
              <a:solidFill>
                <a:srgbClr val="C00000"/>
              </a:solidFill>
              <a:latin typeface="宋体" panose="02010600030101010101" pitchFamily="2" charset="-122"/>
            </a:endParaRPr>
          </a:p>
          <a:p>
            <a:pPr lvl="0" algn="just" eaLnBrk="1" latinLnBrk="1" hangingPunct="1">
              <a:spcBef>
                <a:spcPts val="1200"/>
              </a:spcBef>
              <a:buClr>
                <a:srgbClr val="D9050A"/>
              </a:buClr>
              <a:buSzPct val="85000"/>
            </a:pPr>
            <a:r>
              <a:rPr lang="en-US" altLang="zh-CN" sz="2200" b="1" dirty="0">
                <a:solidFill>
                  <a:srgbClr val="000000"/>
                </a:solidFill>
                <a:latin typeface="宋体" panose="02010600030101010101" pitchFamily="2" charset="-122"/>
              </a:rPr>
              <a:t>1</a:t>
            </a:r>
            <a:r>
              <a:rPr lang="zh-CN" altLang="en-US" sz="2200" b="1" dirty="0">
                <a:solidFill>
                  <a:srgbClr val="000000"/>
                </a:solidFill>
                <a:latin typeface="宋体" panose="02010600030101010101" pitchFamily="2" charset="-122"/>
              </a:rPr>
              <a:t>、农业固定资金的含义与特征</a:t>
            </a:r>
            <a:endParaRPr kumimoji="0" lang="en-US" altLang="zh-CN" sz="22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12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农业固定资金</a:t>
            </a:r>
            <a:r>
              <a:rPr lang="zh-CN" altLang="en-US" sz="2200" dirty="0">
                <a:solidFill>
                  <a:srgbClr val="000000"/>
                </a:solidFill>
                <a:latin typeface="宋体" panose="02010600030101010101" pitchFamily="2" charset="-122"/>
              </a:rPr>
              <a:t>是农业再生产过程中劳动资料的价值形式，是农业固定资产的货币表现，这与农业资金的定义是相对应的。</a:t>
            </a:r>
            <a:endParaRPr lang="en-US" altLang="zh-CN" sz="2200" dirty="0">
              <a:solidFill>
                <a:srgbClr val="000000"/>
              </a:solidFill>
              <a:latin typeface="宋体" panose="02010600030101010101" pitchFamily="2" charset="-122"/>
            </a:endParaRPr>
          </a:p>
          <a:p>
            <a:pPr lvl="0" algn="just" eaLnBrk="1" latinLnBrk="1" hangingPunct="1">
              <a:spcBef>
                <a:spcPts val="12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农业固定资金的特征是：</a:t>
            </a:r>
            <a:endParaRPr lang="en-US" altLang="zh-CN" sz="2200" dirty="0">
              <a:solidFill>
                <a:srgbClr val="000000"/>
              </a:solidFill>
              <a:latin typeface="宋体" panose="02010600030101010101" pitchFamily="2" charset="-122"/>
            </a:endParaRPr>
          </a:p>
          <a:p>
            <a:pPr lvl="0" algn="just" eaLnBrk="1" latinLnBrk="1" hangingPunct="1">
              <a:spcBef>
                <a:spcPts val="12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）农业固定资产的使用年限产，单位价值大，而且可以多次参加生产过程而不改变其物质形态。</a:t>
            </a:r>
            <a:endParaRPr lang="en-US" altLang="zh-CN" sz="2200" dirty="0">
              <a:solidFill>
                <a:srgbClr val="000000"/>
              </a:solidFill>
              <a:latin typeface="宋体" panose="02010600030101010101" pitchFamily="2" charset="-122"/>
            </a:endParaRPr>
          </a:p>
          <a:p>
            <a:pPr lvl="0" algn="just" eaLnBrk="1" latinLnBrk="1" hangingPunct="1">
              <a:spcBef>
                <a:spcPts val="12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）农业固定资产的价值补偿和实物更新是分离的。</a:t>
            </a:r>
          </a:p>
          <a:p>
            <a:pPr lvl="0" algn="just" eaLnBrk="1" latinLnBrk="1" hangingPunct="1">
              <a:spcBef>
                <a:spcPts val="12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）循环周期长固定资金在生产经营中能较长时间的使用，逐渐耗损，其价值粉刺转移到产品成本和费用中去，不改变其实物形态。</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xmlns="" val="28421180"/>
      </p:ext>
    </p:extLst>
  </p:cSld>
  <p:clrMapOvr>
    <a:masterClrMapping/>
  </p:clrMapOvr>
  <p:transition spd="slow">
    <p:pull dir="l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农业资金管理</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三、农业资金的管理</a:t>
            </a: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372258" y="1510706"/>
            <a:ext cx="8605034" cy="4431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（一）农业固定资金的管理</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800"/>
              </a:spcBef>
              <a:buClr>
                <a:srgbClr val="D9050A"/>
              </a:buClr>
              <a:buSzPct val="85000"/>
            </a:pPr>
            <a:r>
              <a:rPr lang="en-US" altLang="zh-CN" sz="2200" b="1" dirty="0">
                <a:solidFill>
                  <a:srgbClr val="000000"/>
                </a:solidFill>
                <a:latin typeface="宋体" panose="02010600030101010101" pitchFamily="2" charset="-122"/>
              </a:rPr>
              <a:t>2</a:t>
            </a:r>
            <a:r>
              <a:rPr lang="zh-CN" altLang="en-US" sz="2200" b="1" dirty="0">
                <a:solidFill>
                  <a:srgbClr val="000000"/>
                </a:solidFill>
                <a:latin typeface="宋体" panose="02010600030101010101" pitchFamily="2" charset="-122"/>
              </a:rPr>
              <a:t>、农业固定资产的计量</a:t>
            </a:r>
            <a:endParaRPr kumimoji="0" lang="en-US" altLang="zh-CN" sz="22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8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固定资产的计量</a:t>
            </a:r>
            <a:r>
              <a:rPr lang="zh-CN" altLang="en-US" sz="2200" dirty="0">
                <a:solidFill>
                  <a:srgbClr val="000000"/>
                </a:solidFill>
                <a:latin typeface="宋体" panose="02010600030101010101" pitchFamily="2" charset="-122"/>
              </a:rPr>
              <a:t>是指采用货币形式对拥有的固定资产进行价值计量。</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8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固定资产的计量主要有以下</a:t>
            </a:r>
            <a:r>
              <a:rPr lang="zh-CN" altLang="en-US" sz="2200" dirty="0">
                <a:latin typeface="宋体" panose="02010600030101010101" pitchFamily="2" charset="-122"/>
              </a:rPr>
              <a:t>三种方法</a:t>
            </a:r>
            <a:r>
              <a:rPr lang="zh-CN" altLang="en-US" sz="2200" dirty="0">
                <a:solidFill>
                  <a:srgbClr val="000000"/>
                </a:solidFill>
                <a:latin typeface="宋体" panose="02010600030101010101" pitchFamily="2" charset="-122"/>
              </a:rPr>
              <a:t>：</a:t>
            </a:r>
            <a:endParaRPr lang="en-US" altLang="zh-CN" sz="2200" dirty="0">
              <a:solidFill>
                <a:srgbClr val="000000"/>
              </a:solidFill>
              <a:latin typeface="宋体" panose="02010600030101010101" pitchFamily="2" charset="-122"/>
            </a:endParaRPr>
          </a:p>
          <a:p>
            <a:pPr marL="0" marR="0" lvl="0" indent="0" algn="just" defTabSz="914400" rtl="0" eaLnBrk="1" fontAlgn="base" latinLnBrk="1" hangingPunct="1">
              <a:lnSpc>
                <a:spcPct val="100000"/>
              </a:lnSpc>
              <a:spcBef>
                <a:spcPts val="800"/>
              </a:spcBef>
              <a:spcAft>
                <a:spcPct val="0"/>
              </a:spcAft>
              <a:buClr>
                <a:srgbClr val="D9050A"/>
              </a:buClr>
              <a:buSzPct val="85000"/>
              <a:buFontTx/>
              <a:buNone/>
              <a:tabLst/>
              <a:defRPr/>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）历史成本法。（</a:t>
            </a: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）可变现净值法。（</a:t>
            </a: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）公允价值法。</a:t>
            </a: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800"/>
              </a:spcBef>
              <a:buClr>
                <a:srgbClr val="D9050A"/>
              </a:buClr>
              <a:buSzPct val="85000"/>
            </a:pPr>
            <a:r>
              <a:rPr lang="en-US" altLang="zh-CN" sz="2200" b="1" dirty="0">
                <a:solidFill>
                  <a:srgbClr val="000000"/>
                </a:solidFill>
                <a:latin typeface="宋体" panose="02010600030101010101" pitchFamily="2" charset="-122"/>
              </a:rPr>
              <a:t>3</a:t>
            </a:r>
            <a:r>
              <a:rPr lang="zh-CN" altLang="en-US" sz="2200" b="1" dirty="0">
                <a:solidFill>
                  <a:srgbClr val="000000"/>
                </a:solidFill>
                <a:latin typeface="宋体" panose="02010600030101010101" pitchFamily="2" charset="-122"/>
              </a:rPr>
              <a:t>、农业固定资金的管理</a:t>
            </a:r>
            <a:endParaRPr lang="en-US" altLang="zh-CN" sz="2200" b="1" dirty="0">
              <a:solidFill>
                <a:srgbClr val="000000"/>
              </a:solidFill>
              <a:latin typeface="宋体" panose="02010600030101010101" pitchFamily="2" charset="-122"/>
            </a:endParaRPr>
          </a:p>
          <a:p>
            <a:pPr lvl="0" algn="just" eaLnBrk="1" latinLnBrk="1" hangingPunct="1">
              <a:spcBef>
                <a:spcPts val="8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）对农业固定资金的循环实施合理的监管</a:t>
            </a:r>
          </a:p>
          <a:p>
            <a:pPr lvl="0" algn="just" eaLnBrk="1" latinLnBrk="1" hangingPunct="1">
              <a:spcBef>
                <a:spcPts val="8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）提高农业固定资金的利用效果</a:t>
            </a:r>
          </a:p>
          <a:p>
            <a:pPr lvl="0" algn="just" eaLnBrk="1" latinLnBrk="1" hangingPunct="1">
              <a:spcBef>
                <a:spcPts val="8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）加快农业固定资金周转速度</a:t>
            </a:r>
          </a:p>
          <a:p>
            <a:pPr lvl="0" algn="just" eaLnBrk="1" latinLnBrk="1" hangingPunct="1">
              <a:spcBef>
                <a:spcPts val="8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4</a:t>
            </a:r>
            <a:r>
              <a:rPr lang="zh-CN" altLang="en-US" sz="2200" dirty="0">
                <a:solidFill>
                  <a:srgbClr val="000000"/>
                </a:solidFill>
                <a:latin typeface="宋体" panose="02010600030101010101" pitchFamily="2" charset="-122"/>
              </a:rPr>
              <a:t>）建立健全农业固定资金的管理制度</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xmlns="" val="2354930635"/>
      </p:ext>
    </p:extLst>
  </p:cSld>
  <p:clrMapOvr>
    <a:masterClrMapping/>
  </p:clrMapOvr>
  <p:transition spd="slow">
    <p:pull dir="ld"/>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3113</TotalTime>
  <Words>1984</Words>
  <Application>Microsoft Office PowerPoint</Application>
  <PresentationFormat>全屏显示(4:3)</PresentationFormat>
  <Paragraphs>187</Paragraphs>
  <Slides>19</Slides>
  <Notes>17</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默认设计模板</vt:lpstr>
      <vt:lpstr>幻灯片 1</vt:lpstr>
      <vt:lpstr>第十一章 农业资金运用管理</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HD</dc:creator>
  <cp:lastModifiedBy>AAA</cp:lastModifiedBy>
  <cp:revision>651</cp:revision>
  <dcterms:created xsi:type="dcterms:W3CDTF">2007-08-10T10:38:00Z</dcterms:created>
  <dcterms:modified xsi:type="dcterms:W3CDTF">2021-05-21T14:27:15Z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