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712" r:id="rId2"/>
    <p:sldId id="579" r:id="rId3"/>
    <p:sldId id="522" r:id="rId4"/>
    <p:sldId id="713" r:id="rId5"/>
    <p:sldId id="714" r:id="rId6"/>
    <p:sldId id="715" r:id="rId7"/>
    <p:sldId id="720" r:id="rId8"/>
    <p:sldId id="718" r:id="rId9"/>
    <p:sldId id="732" r:id="rId10"/>
    <p:sldId id="721" r:id="rId11"/>
    <p:sldId id="722" r:id="rId12"/>
    <p:sldId id="723" r:id="rId13"/>
    <p:sldId id="724" r:id="rId14"/>
    <p:sldId id="725" r:id="rId15"/>
    <p:sldId id="726" r:id="rId16"/>
    <p:sldId id="727" r:id="rId17"/>
    <p:sldId id="730" r:id="rId18"/>
    <p:sldId id="729" r:id="rId19"/>
    <p:sldId id="731" r:id="rId20"/>
    <p:sldId id="728" r:id="rId21"/>
  </p:sldIdLst>
  <p:sldSz cx="9144000" cy="6858000" type="screen4x3"/>
  <p:notesSz cx="9872663" cy="6797675"/>
  <p:defaultTextStyle>
    <a:defPPr>
      <a:defRPr lang="zh-CN"/>
    </a:defPPr>
    <a:lvl1pPr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098">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E5EFA7"/>
    <a:srgbClr val="024A23"/>
    <a:srgbClr val="F7C9D4"/>
    <a:srgbClr val="F7D9EA"/>
    <a:srgbClr val="00FFCC"/>
    <a:srgbClr val="00CC99"/>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深色样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00" autoAdjust="0"/>
    <p:restoredTop sz="99658"/>
  </p:normalViewPr>
  <p:slideViewPr>
    <p:cSldViewPr>
      <p:cViewPr varScale="1">
        <p:scale>
          <a:sx n="89" d="100"/>
          <a:sy n="89" d="100"/>
        </p:scale>
        <p:origin x="-840" y="-96"/>
      </p:cViewPr>
      <p:guideLst>
        <p:guide orient="horz" pos="2098"/>
        <p:guide pos="2879"/>
      </p:guideLst>
    </p:cSldViewPr>
  </p:slideViewPr>
  <p:notesTextViewPr>
    <p:cViewPr>
      <p:scale>
        <a:sx n="100" d="100"/>
        <a:sy n="100" d="100"/>
      </p:scale>
      <p:origin x="0" y="0"/>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页眉占位符 206849">
            <a:extLst>
              <a:ext uri="{FF2B5EF4-FFF2-40B4-BE49-F238E27FC236}">
                <a16:creationId xmlns:a16="http://schemas.microsoft.com/office/drawing/2014/main" xmlns="" id="{E8B361EA-CB43-4599-AEAD-0FAD3563EC0D}"/>
              </a:ext>
            </a:extLst>
          </p:cNvPr>
          <p:cNvSpPr>
            <a:spLocks noGrp="1"/>
          </p:cNvSpPr>
          <p:nvPr>
            <p:ph type="hdr" sz="quarter"/>
          </p:nvPr>
        </p:nvSpPr>
        <p:spPr>
          <a:xfrm>
            <a:off x="0" y="0"/>
            <a:ext cx="4279900" cy="339725"/>
          </a:xfrm>
          <a:prstGeom prst="rect">
            <a:avLst/>
          </a:prstGeom>
          <a:noFill/>
          <a:ln w="9525">
            <a:noFill/>
          </a:ln>
        </p:spPr>
        <p:txBody>
          <a:bodyPr/>
          <a:lstStyle>
            <a:lvl1pPr eaLnBrk="1" hangingPunct="1">
              <a:buFont typeface="Arial" panose="020B0604020202020204" pitchFamily="34" charset="0"/>
              <a:buNone/>
              <a:defRPr sz="1200" noProof="1"/>
            </a:lvl1pPr>
          </a:lstStyle>
          <a:p>
            <a:pPr>
              <a:defRPr/>
            </a:pPr>
            <a:endParaRPr lang="zh-CN"/>
          </a:p>
        </p:txBody>
      </p:sp>
      <p:sp>
        <p:nvSpPr>
          <p:cNvPr id="206851" name="日期占位符 206850">
            <a:extLst>
              <a:ext uri="{FF2B5EF4-FFF2-40B4-BE49-F238E27FC236}">
                <a16:creationId xmlns:a16="http://schemas.microsoft.com/office/drawing/2014/main" xmlns="" id="{942C4A23-BB8A-4BDE-AB6E-C4001D76156B}"/>
              </a:ext>
            </a:extLst>
          </p:cNvPr>
          <p:cNvSpPr>
            <a:spLocks noGrp="1"/>
          </p:cNvSpPr>
          <p:nvPr>
            <p:ph type="dt" sz="quarter" idx="1"/>
          </p:nvPr>
        </p:nvSpPr>
        <p:spPr>
          <a:xfrm>
            <a:off x="5591175" y="0"/>
            <a:ext cx="4279900" cy="339725"/>
          </a:xfrm>
          <a:prstGeom prst="rect">
            <a:avLst/>
          </a:prstGeom>
          <a:noFill/>
          <a:ln w="9525">
            <a:noFill/>
          </a:ln>
        </p:spPr>
        <p:txBody>
          <a:bodyPr/>
          <a:lstStyle>
            <a:lvl1pPr algn="r" eaLnBrk="1" hangingPunct="1">
              <a:buFont typeface="Arial" panose="020B0604020202020204" pitchFamily="34" charset="0"/>
              <a:buNone/>
              <a:defRPr sz="1200" noProof="1"/>
            </a:lvl1pPr>
          </a:lstStyle>
          <a:p>
            <a:pPr>
              <a:defRPr/>
            </a:pPr>
            <a:endParaRPr lang="zh-CN" altLang="en-US"/>
          </a:p>
        </p:txBody>
      </p:sp>
      <p:sp>
        <p:nvSpPr>
          <p:cNvPr id="206852" name="页脚占位符 206851">
            <a:extLst>
              <a:ext uri="{FF2B5EF4-FFF2-40B4-BE49-F238E27FC236}">
                <a16:creationId xmlns:a16="http://schemas.microsoft.com/office/drawing/2014/main" xmlns="" id="{6F94E3E7-147A-4AA7-9387-36648B6DF6BC}"/>
              </a:ext>
            </a:extLst>
          </p:cNvPr>
          <p:cNvSpPr>
            <a:spLocks noGrp="1"/>
          </p:cNvSpPr>
          <p:nvPr>
            <p:ph type="ftr" sz="quarter" idx="2"/>
          </p:nvPr>
        </p:nvSpPr>
        <p:spPr>
          <a:xfrm>
            <a:off x="0" y="6456363"/>
            <a:ext cx="4279900" cy="339725"/>
          </a:xfrm>
          <a:prstGeom prst="rect">
            <a:avLst/>
          </a:prstGeom>
          <a:noFill/>
          <a:ln w="9525">
            <a:noFill/>
          </a:ln>
        </p:spPr>
        <p:txBody>
          <a:bodyPr anchor="b"/>
          <a:lstStyle>
            <a:lvl1pPr eaLnBrk="1" hangingPunct="1">
              <a:buFont typeface="Arial" panose="020B0604020202020204" pitchFamily="34" charset="0"/>
              <a:buNone/>
              <a:defRPr sz="1200" noProof="1"/>
            </a:lvl1pPr>
          </a:lstStyle>
          <a:p>
            <a:pPr>
              <a:defRPr/>
            </a:pPr>
            <a:endParaRPr lang="zh-CN"/>
          </a:p>
        </p:txBody>
      </p:sp>
      <p:sp>
        <p:nvSpPr>
          <p:cNvPr id="206853" name="灯片编号占位符 206852">
            <a:extLst>
              <a:ext uri="{FF2B5EF4-FFF2-40B4-BE49-F238E27FC236}">
                <a16:creationId xmlns:a16="http://schemas.microsoft.com/office/drawing/2014/main" xmlns="" id="{19B0F901-4D28-468A-BD1F-883ADCDB7302}"/>
              </a:ext>
            </a:extLst>
          </p:cNvPr>
          <p:cNvSpPr>
            <a:spLocks noGrp="1"/>
          </p:cNvSpPr>
          <p:nvPr>
            <p:ph type="sldNum" sz="quarter" idx="3"/>
          </p:nvPr>
        </p:nvSpPr>
        <p:spPr>
          <a:xfrm>
            <a:off x="5591175" y="6456363"/>
            <a:ext cx="4279900" cy="339725"/>
          </a:xfrm>
          <a:prstGeom prst="rect">
            <a:avLst/>
          </a:prstGeom>
          <a:noFill/>
          <a:ln w="9525">
            <a:noFill/>
          </a:ln>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2C0DA6FD-87B2-4537-989A-EEDBD1789B3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31A0FB78-695A-4AC9-BBBE-12762F677B2E}"/>
              </a:ext>
            </a:extLst>
          </p:cNvPr>
          <p:cNvSpPr>
            <a:spLocks noGrp="1"/>
          </p:cNvSpPr>
          <p:nvPr>
            <p:ph type="hdr" sz="quarter"/>
          </p:nvPr>
        </p:nvSpPr>
        <p:spPr>
          <a:xfrm>
            <a:off x="0" y="0"/>
            <a:ext cx="6159500" cy="254000"/>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a:extLst>
              <a:ext uri="{FF2B5EF4-FFF2-40B4-BE49-F238E27FC236}">
                <a16:creationId xmlns:a16="http://schemas.microsoft.com/office/drawing/2014/main" xmlns="" id="{2587F75B-C72C-4A39-AD6A-1839A1616802}"/>
              </a:ext>
            </a:extLst>
          </p:cNvPr>
          <p:cNvSpPr>
            <a:spLocks noGrp="1"/>
          </p:cNvSpPr>
          <p:nvPr>
            <p:ph type="dt" idx="1"/>
          </p:nvPr>
        </p:nvSpPr>
        <p:spPr>
          <a:xfrm>
            <a:off x="8050213" y="0"/>
            <a:ext cx="6159500" cy="254000"/>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endParaRPr lang="zh-CN" altLang="en-US"/>
          </a:p>
        </p:txBody>
      </p:sp>
      <p:sp>
        <p:nvSpPr>
          <p:cNvPr id="12292" name="幻灯片图像占位符 3">
            <a:extLst>
              <a:ext uri="{FF2B5EF4-FFF2-40B4-BE49-F238E27FC236}">
                <a16:creationId xmlns:a16="http://schemas.microsoft.com/office/drawing/2014/main" xmlns="" id="{F911EE35-0DCC-44A3-A19C-097D514D1912}"/>
              </a:ext>
            </a:extLst>
          </p:cNvPr>
          <p:cNvSpPr>
            <a:spLocks noGrp="1" noRot="1" noChangeAspect="1"/>
          </p:cNvSpPr>
          <p:nvPr>
            <p:ph type="sldImg"/>
          </p:nvPr>
        </p:nvSpPr>
        <p:spPr bwMode="auto">
          <a:xfrm>
            <a:off x="5591175" y="631825"/>
            <a:ext cx="3032125" cy="1704975"/>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sp>
      <p:sp>
        <p:nvSpPr>
          <p:cNvPr id="13317" name="备注占位符 4">
            <a:extLst>
              <a:ext uri="{FF2B5EF4-FFF2-40B4-BE49-F238E27FC236}">
                <a16:creationId xmlns:a16="http://schemas.microsoft.com/office/drawing/2014/main" xmlns="" id="{6DDC72AB-5385-4B16-9C65-4BE3AC131EE7}"/>
              </a:ext>
            </a:extLst>
          </p:cNvPr>
          <p:cNvSpPr>
            <a:spLocks noGrp="1" noChangeArrowheads="1"/>
          </p:cNvSpPr>
          <p:nvPr>
            <p:ph type="body" sz="quarter" idx="4294967295"/>
          </p:nvPr>
        </p:nvSpPr>
        <p:spPr bwMode="auto">
          <a:xfrm>
            <a:off x="1420813" y="2432050"/>
            <a:ext cx="11371262" cy="1989138"/>
          </a:xfrm>
          <a:prstGeom prst="rect">
            <a:avLst/>
          </a:prstGeom>
          <a:noFill/>
          <a:ln w="9525">
            <a:noFill/>
            <a:miter lim="800000"/>
          </a:ln>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xmlns="" id="{5EEEE611-1CD0-4082-8D5B-58EF1352282E}"/>
              </a:ext>
            </a:extLst>
          </p:cNvPr>
          <p:cNvSpPr>
            <a:spLocks noGrp="1"/>
          </p:cNvSpPr>
          <p:nvPr>
            <p:ph type="ftr" sz="quarter" idx="4"/>
          </p:nvPr>
        </p:nvSpPr>
        <p:spPr>
          <a:xfrm>
            <a:off x="0" y="4800600"/>
            <a:ext cx="6159500" cy="252413"/>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a:extLst>
              <a:ext uri="{FF2B5EF4-FFF2-40B4-BE49-F238E27FC236}">
                <a16:creationId xmlns:a16="http://schemas.microsoft.com/office/drawing/2014/main" xmlns="" id="{CA1A1F83-9764-4FE1-AA7C-D02EA5416CE4}"/>
              </a:ext>
            </a:extLst>
          </p:cNvPr>
          <p:cNvSpPr>
            <a:spLocks noGrp="1"/>
          </p:cNvSpPr>
          <p:nvPr>
            <p:ph type="sldNum" sz="quarter" idx="5"/>
          </p:nvPr>
        </p:nvSpPr>
        <p:spPr>
          <a:xfrm>
            <a:off x="8050213" y="4800600"/>
            <a:ext cx="6159500" cy="252413"/>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a:lvl1pPr>
          </a:lstStyle>
          <a:p>
            <a:pPr>
              <a:defRPr/>
            </a:pPr>
            <a:fld id="{93ABFC52-71D7-4A1C-92A2-799A6A05BB0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31329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785246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4204934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027243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87419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597544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761617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424430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269215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258075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72062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201433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978988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67246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3427007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99939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B9C666F-EDFB-4E01-A514-69F94D8903D0}"/>
              </a:ext>
            </a:extLst>
          </p:cNvPr>
          <p:cNvSpPr>
            <a:spLocks noGrp="1" noRot="1" noChangeAspect="1" noTextEdit="1"/>
          </p:cNvSpPr>
          <p:nvPr>
            <p:ph type="sldImg"/>
          </p:nvPr>
        </p:nvSpPr>
        <p:spPr>
          <a:xfrm>
            <a:off x="5970588" y="631825"/>
            <a:ext cx="2273300" cy="1704975"/>
          </a:xfrm>
          <a:ln>
            <a:miter lim="800000"/>
          </a:ln>
        </p:spPr>
      </p:sp>
      <p:sp>
        <p:nvSpPr>
          <p:cNvPr id="17411" name="文本占位符 2">
            <a:extLst>
              <a:ext uri="{FF2B5EF4-FFF2-40B4-BE49-F238E27FC236}">
                <a16:creationId xmlns:a16="http://schemas.microsoft.com/office/drawing/2014/main" xmlns="" id="{B2197C4B-48E1-468E-A423-A309FB865B30}"/>
              </a:ext>
            </a:extLst>
          </p:cNvPr>
          <p:cNvSpPr>
            <a:spLocks noGrp="1" noChangeArrowheads="1"/>
          </p:cNvSpPr>
          <p:nvPr>
            <p:ph type="body"/>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pPr eaLnBrk="1" hangingPunct="1"/>
            <a:endParaRPr lang="zh-CN" altLang="en-US"/>
          </a:p>
        </p:txBody>
      </p:sp>
    </p:spTree>
    <p:extLst>
      <p:ext uri="{BB962C8B-B14F-4D97-AF65-F5344CB8AC3E}">
        <p14:creationId xmlns:p14="http://schemas.microsoft.com/office/powerpoint/2010/main" xmlns="" val="115147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p>
        </p:txBody>
      </p:sp>
      <p:sp>
        <p:nvSpPr>
          <p:cNvPr id="4" name="日期占位符 3">
            <a:extLst>
              <a:ext uri="{FF2B5EF4-FFF2-40B4-BE49-F238E27FC236}">
                <a16:creationId xmlns:a16="http://schemas.microsoft.com/office/drawing/2014/main" xmlns="" id="{ADA5E86C-2EA7-4AE6-87B5-2EEF089CF36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4AE22EC3-3279-4286-85E6-5BA92A202010}"/>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F3DA73AA-E80F-4A7C-8AE6-B31A34ADD183}"/>
              </a:ext>
            </a:extLst>
          </p:cNvPr>
          <p:cNvSpPr>
            <a:spLocks noGrp="1"/>
          </p:cNvSpPr>
          <p:nvPr>
            <p:ph type="sldNum" sz="quarter" idx="12"/>
          </p:nvPr>
        </p:nvSpPr>
        <p:spPr/>
        <p:txBody>
          <a:bodyPr/>
          <a:lstStyle>
            <a:lvl1pPr>
              <a:defRPr/>
            </a:lvl1pPr>
          </a:lstStyle>
          <a:p>
            <a:pPr>
              <a:defRPr/>
            </a:pPr>
            <a:fld id="{2AA5A996-8FB3-4368-A777-6C6ED0D3CB57}" type="slidenum">
              <a:rPr lang="zh-CN" altLang="en-US"/>
              <a:pPr>
                <a:defRPr/>
              </a:pPr>
              <a:t>‹#›</a:t>
            </a:fld>
            <a:endParaRPr lang="zh-CN" altLang="en-US"/>
          </a:p>
        </p:txBody>
      </p:sp>
    </p:spTree>
    <p:extLst>
      <p:ext uri="{BB962C8B-B14F-4D97-AF65-F5344CB8AC3E}">
        <p14:creationId xmlns:p14="http://schemas.microsoft.com/office/powerpoint/2010/main" xmlns="" val="94769821"/>
      </p:ext>
    </p:extLst>
  </p:cSld>
  <p:clrMapOvr>
    <a:masterClrMapping/>
  </p:clrMapOvr>
  <p:transition spd="slow">
    <p:pull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D7EF7CCB-1F9E-403B-93C4-130A83C81B29}"/>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A6829460-E05A-4138-9721-F79208291419}"/>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25F1A875-F26C-4B5B-9046-FB1D434927B3}"/>
              </a:ext>
            </a:extLst>
          </p:cNvPr>
          <p:cNvSpPr>
            <a:spLocks noGrp="1"/>
          </p:cNvSpPr>
          <p:nvPr>
            <p:ph type="sldNum" sz="quarter" idx="12"/>
          </p:nvPr>
        </p:nvSpPr>
        <p:spPr/>
        <p:txBody>
          <a:bodyPr/>
          <a:lstStyle>
            <a:lvl1pPr>
              <a:defRPr/>
            </a:lvl1pPr>
          </a:lstStyle>
          <a:p>
            <a:pPr>
              <a:defRPr/>
            </a:pPr>
            <a:fld id="{787B5946-F68E-48FC-A519-3F88C9DAF76E}" type="slidenum">
              <a:rPr lang="zh-CN" altLang="en-US"/>
              <a:pPr>
                <a:defRPr/>
              </a:pPr>
              <a:t>‹#›</a:t>
            </a:fld>
            <a:endParaRPr lang="zh-CN" altLang="en-US"/>
          </a:p>
        </p:txBody>
      </p:sp>
    </p:spTree>
    <p:extLst>
      <p:ext uri="{BB962C8B-B14F-4D97-AF65-F5344CB8AC3E}">
        <p14:creationId xmlns:p14="http://schemas.microsoft.com/office/powerpoint/2010/main" xmlns="" val="326570258"/>
      </p:ext>
    </p:extLst>
  </p:cSld>
  <p:clrMapOvr>
    <a:masterClrMapping/>
  </p:clrMapOvr>
  <p:transition spd="slow">
    <p:pull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a:extLst>
              <a:ext uri="{FF2B5EF4-FFF2-40B4-BE49-F238E27FC236}">
                <a16:creationId xmlns:a16="http://schemas.microsoft.com/office/drawing/2014/main" xmlns="" id="{036E9C24-CE12-4892-BF35-C20BF5CD27A8}"/>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F416F813-37EC-4FAE-8F99-4A655FB1ABF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A15F2251-F777-47E5-831D-D45877A95E20}"/>
              </a:ext>
            </a:extLst>
          </p:cNvPr>
          <p:cNvSpPr>
            <a:spLocks noGrp="1"/>
          </p:cNvSpPr>
          <p:nvPr>
            <p:ph type="sldNum" sz="quarter" idx="12"/>
          </p:nvPr>
        </p:nvSpPr>
        <p:spPr/>
        <p:txBody>
          <a:bodyPr/>
          <a:lstStyle>
            <a:lvl1pPr>
              <a:defRPr/>
            </a:lvl1pPr>
          </a:lstStyle>
          <a:p>
            <a:pPr>
              <a:defRPr/>
            </a:pPr>
            <a:fld id="{B0351AAC-7CF2-4C11-A9CC-B98E1C312EE2}" type="slidenum">
              <a:rPr lang="zh-CN" altLang="en-US"/>
              <a:pPr>
                <a:defRPr/>
              </a:pPr>
              <a:t>‹#›</a:t>
            </a:fld>
            <a:endParaRPr lang="zh-CN" altLang="en-US"/>
          </a:p>
        </p:txBody>
      </p:sp>
    </p:spTree>
    <p:extLst>
      <p:ext uri="{BB962C8B-B14F-4D97-AF65-F5344CB8AC3E}">
        <p14:creationId xmlns:p14="http://schemas.microsoft.com/office/powerpoint/2010/main" xmlns="" val="2647012293"/>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1027">
            <a:extLst>
              <a:ext uri="{FF2B5EF4-FFF2-40B4-BE49-F238E27FC236}">
                <a16:creationId xmlns:a16="http://schemas.microsoft.com/office/drawing/2014/main" xmlns="" id="{3B4CF5BB-D934-44B1-8791-076309D725E5}"/>
              </a:ext>
            </a:extLst>
          </p:cNvPr>
          <p:cNvSpPr>
            <a:spLocks noGrp="1"/>
          </p:cNvSpPr>
          <p:nvPr>
            <p:ph type="dt" sz="half" idx="10"/>
          </p:nvPr>
        </p:nvSpPr>
        <p:spPr>
          <a:ln/>
        </p:spPr>
        <p:txBody>
          <a:bodyPr/>
          <a:lstStyle>
            <a:lvl1pPr>
              <a:defRPr/>
            </a:lvl1pPr>
          </a:lstStyle>
          <a:p>
            <a:pPr>
              <a:defRPr/>
            </a:pPr>
            <a:fld id="{AD7A4842-435A-4A20-B003-61E12D186FC0}" type="datetime1">
              <a:rPr lang="zh-CN" altLang="en-US"/>
              <a:pPr>
                <a:defRPr/>
              </a:pPr>
              <a:t>2021/5/21</a:t>
            </a:fld>
            <a:endParaRPr lang="zh-CN" altLang="en-US"/>
          </a:p>
        </p:txBody>
      </p:sp>
      <p:sp>
        <p:nvSpPr>
          <p:cNvPr id="5" name="页脚占位符 1028">
            <a:extLst>
              <a:ext uri="{FF2B5EF4-FFF2-40B4-BE49-F238E27FC236}">
                <a16:creationId xmlns:a16="http://schemas.microsoft.com/office/drawing/2014/main" xmlns="" id="{1A255814-250B-4902-AE9D-C16C668AFA95}"/>
              </a:ext>
            </a:extLst>
          </p:cNvPr>
          <p:cNvSpPr>
            <a:spLocks noGrp="1"/>
          </p:cNvSpPr>
          <p:nvPr>
            <p:ph type="ftr" sz="quarter" idx="11"/>
          </p:nvPr>
        </p:nvSpPr>
        <p:spPr>
          <a:ln/>
        </p:spPr>
        <p:txBody>
          <a:bodyPr/>
          <a:lstStyle>
            <a:lvl1pPr>
              <a:defRPr/>
            </a:lvl1pPr>
          </a:lstStyle>
          <a:p>
            <a:pPr>
              <a:defRPr/>
            </a:pPr>
            <a:endParaRPr lang="zh-CN"/>
          </a:p>
        </p:txBody>
      </p:sp>
      <p:sp>
        <p:nvSpPr>
          <p:cNvPr id="6" name="灯片编号占位符 1029">
            <a:extLst>
              <a:ext uri="{FF2B5EF4-FFF2-40B4-BE49-F238E27FC236}">
                <a16:creationId xmlns:a16="http://schemas.microsoft.com/office/drawing/2014/main" xmlns="" id="{315565A4-85C5-4169-9129-FBFEC809CAF9}"/>
              </a:ext>
            </a:extLst>
          </p:cNvPr>
          <p:cNvSpPr>
            <a:spLocks noGrp="1"/>
          </p:cNvSpPr>
          <p:nvPr>
            <p:ph type="sldNum" sz="quarter" idx="12"/>
          </p:nvPr>
        </p:nvSpPr>
        <p:spPr>
          <a:ln/>
        </p:spPr>
        <p:txBody>
          <a:bodyPr/>
          <a:lstStyle>
            <a:lvl1pPr>
              <a:defRPr/>
            </a:lvl1pPr>
          </a:lstStyle>
          <a:p>
            <a:pPr>
              <a:defRPr/>
            </a:pPr>
            <a:fld id="{1978A121-99A7-4ED8-9FA1-73061279A044}" type="slidenum">
              <a:rPr lang="zh-CN" altLang="en-US"/>
              <a:pPr>
                <a:defRPr/>
              </a:pPr>
              <a:t>‹#›</a:t>
            </a:fld>
            <a:endParaRPr lang="zh-CN" altLang="en-US"/>
          </a:p>
        </p:txBody>
      </p:sp>
    </p:spTree>
    <p:extLst>
      <p:ext uri="{BB962C8B-B14F-4D97-AF65-F5344CB8AC3E}">
        <p14:creationId xmlns:p14="http://schemas.microsoft.com/office/powerpoint/2010/main" xmlns="" val="11515238"/>
      </p:ext>
    </p:extLst>
  </p:cSld>
  <p:clrMapOvr>
    <a:masterClrMapping/>
  </p:clrMapOvr>
  <p:transition spd="slow">
    <p:pull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a:t>单击此处编辑母版文本样式</a:t>
            </a:r>
          </a:p>
        </p:txBody>
      </p:sp>
      <p:sp>
        <p:nvSpPr>
          <p:cNvPr id="4" name="日期占位符 3">
            <a:extLst>
              <a:ext uri="{FF2B5EF4-FFF2-40B4-BE49-F238E27FC236}">
                <a16:creationId xmlns:a16="http://schemas.microsoft.com/office/drawing/2014/main" xmlns="" id="{2724BA62-0EDC-426E-899D-54433DB6CF0D}"/>
              </a:ext>
            </a:extLst>
          </p:cNvPr>
          <p:cNvSpPr>
            <a:spLocks noGrp="1"/>
          </p:cNvSpPr>
          <p:nvPr>
            <p:ph type="dt" sz="half" idx="10"/>
          </p:nvPr>
        </p:nvSpPr>
        <p:spPr/>
        <p:txBody>
          <a:bodyPr/>
          <a:lstStyle>
            <a:lvl1pPr>
              <a:defRPr/>
            </a:lvl1pPr>
          </a:lstStyle>
          <a:p>
            <a:pPr>
              <a:defRPr/>
            </a:pPr>
            <a:endParaRPr lang="zh-CN" altLang="en-US"/>
          </a:p>
        </p:txBody>
      </p:sp>
      <p:sp>
        <p:nvSpPr>
          <p:cNvPr id="5" name="页脚占位符 4">
            <a:extLst>
              <a:ext uri="{FF2B5EF4-FFF2-40B4-BE49-F238E27FC236}">
                <a16:creationId xmlns:a16="http://schemas.microsoft.com/office/drawing/2014/main" xmlns="" id="{957BE40E-C841-44F3-8B70-455085F413DB}"/>
              </a:ext>
            </a:extLst>
          </p:cNvPr>
          <p:cNvSpPr>
            <a:spLocks noGrp="1"/>
          </p:cNvSpPr>
          <p:nvPr>
            <p:ph type="ftr" sz="quarter" idx="11"/>
          </p:nvPr>
        </p:nvSpPr>
        <p:spPr/>
        <p:txBody>
          <a:bodyPr/>
          <a:lstStyle>
            <a:lvl1pPr>
              <a:defRPr/>
            </a:lvl1pPr>
          </a:lstStyle>
          <a:p>
            <a:pPr>
              <a:defRPr/>
            </a:pPr>
            <a:endParaRPr lang="zh-CN"/>
          </a:p>
        </p:txBody>
      </p:sp>
      <p:sp>
        <p:nvSpPr>
          <p:cNvPr id="6" name="灯片编号占位符 5">
            <a:extLst>
              <a:ext uri="{FF2B5EF4-FFF2-40B4-BE49-F238E27FC236}">
                <a16:creationId xmlns:a16="http://schemas.microsoft.com/office/drawing/2014/main" xmlns="" id="{2E09C93A-CD85-4310-AE1F-B21B304EE2A0}"/>
              </a:ext>
            </a:extLst>
          </p:cNvPr>
          <p:cNvSpPr>
            <a:spLocks noGrp="1"/>
          </p:cNvSpPr>
          <p:nvPr>
            <p:ph type="sldNum" sz="quarter" idx="12"/>
          </p:nvPr>
        </p:nvSpPr>
        <p:spPr/>
        <p:txBody>
          <a:bodyPr/>
          <a:lstStyle>
            <a:lvl1pPr>
              <a:defRPr/>
            </a:lvl1pPr>
          </a:lstStyle>
          <a:p>
            <a:pPr>
              <a:defRPr/>
            </a:pPr>
            <a:fld id="{59BD8F1C-DCB4-44D3-AAB2-55CB0B531884}" type="slidenum">
              <a:rPr lang="zh-CN" altLang="en-US"/>
              <a:pPr>
                <a:defRPr/>
              </a:pPr>
              <a:t>‹#›</a:t>
            </a:fld>
            <a:endParaRPr lang="zh-CN" altLang="en-US"/>
          </a:p>
        </p:txBody>
      </p:sp>
    </p:spTree>
    <p:extLst>
      <p:ext uri="{BB962C8B-B14F-4D97-AF65-F5344CB8AC3E}">
        <p14:creationId xmlns:p14="http://schemas.microsoft.com/office/powerpoint/2010/main" xmlns="" val="1316712642"/>
      </p:ext>
    </p:extLst>
  </p:cSld>
  <p:clrMapOvr>
    <a:masterClrMapping/>
  </p:clrMapOvr>
  <p:transition spd="slow">
    <p:pull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a:extLst>
              <a:ext uri="{FF2B5EF4-FFF2-40B4-BE49-F238E27FC236}">
                <a16:creationId xmlns:a16="http://schemas.microsoft.com/office/drawing/2014/main" xmlns="" id="{D64FF880-FF0C-4233-8918-06A6DEABA5F3}"/>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717F12FF-5CBB-4B85-AF4F-AE69C85514E9}"/>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AA44AC62-3821-4A4E-955E-FF68FDBE7026}"/>
              </a:ext>
            </a:extLst>
          </p:cNvPr>
          <p:cNvSpPr>
            <a:spLocks noGrp="1"/>
          </p:cNvSpPr>
          <p:nvPr>
            <p:ph type="sldNum" sz="quarter" idx="12"/>
          </p:nvPr>
        </p:nvSpPr>
        <p:spPr/>
        <p:txBody>
          <a:bodyPr/>
          <a:lstStyle>
            <a:lvl1pPr>
              <a:defRPr/>
            </a:lvl1pPr>
          </a:lstStyle>
          <a:p>
            <a:pPr>
              <a:defRPr/>
            </a:pPr>
            <a:fld id="{C5439C62-0AB1-4896-8E5A-485BE95109F6}" type="slidenum">
              <a:rPr lang="zh-CN" altLang="en-US"/>
              <a:pPr>
                <a:defRPr/>
              </a:pPr>
              <a:t>‹#›</a:t>
            </a:fld>
            <a:endParaRPr lang="zh-CN" altLang="en-US"/>
          </a:p>
        </p:txBody>
      </p:sp>
    </p:spTree>
    <p:extLst>
      <p:ext uri="{BB962C8B-B14F-4D97-AF65-F5344CB8AC3E}">
        <p14:creationId xmlns:p14="http://schemas.microsoft.com/office/powerpoint/2010/main" xmlns="" val="2406583532"/>
      </p:ext>
    </p:extLst>
  </p:cSld>
  <p:clrMapOvr>
    <a:masterClrMapping/>
  </p:clrMapOvr>
  <p:transition spd="slow">
    <p:pull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a:t>单击此处编辑母版标题样式</a:t>
            </a:r>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6">
            <a:extLst>
              <a:ext uri="{FF2B5EF4-FFF2-40B4-BE49-F238E27FC236}">
                <a16:creationId xmlns:a16="http://schemas.microsoft.com/office/drawing/2014/main" xmlns="" id="{8D2C3CEE-20AF-4278-9F09-FEE719DBDC97}"/>
              </a:ext>
            </a:extLst>
          </p:cNvPr>
          <p:cNvSpPr>
            <a:spLocks noGrp="1"/>
          </p:cNvSpPr>
          <p:nvPr>
            <p:ph type="dt" sz="half" idx="10"/>
          </p:nvPr>
        </p:nvSpPr>
        <p:spPr/>
        <p:txBody>
          <a:bodyPr/>
          <a:lstStyle>
            <a:lvl1pPr>
              <a:defRPr/>
            </a:lvl1pPr>
          </a:lstStyle>
          <a:p>
            <a:pPr>
              <a:defRPr/>
            </a:pPr>
            <a:endParaRPr lang="zh-CN" altLang="en-US"/>
          </a:p>
        </p:txBody>
      </p:sp>
      <p:sp>
        <p:nvSpPr>
          <p:cNvPr id="8" name="页脚占位符 7">
            <a:extLst>
              <a:ext uri="{FF2B5EF4-FFF2-40B4-BE49-F238E27FC236}">
                <a16:creationId xmlns:a16="http://schemas.microsoft.com/office/drawing/2014/main" xmlns="" id="{6B4B11AA-A85C-412A-B0F2-0E9C051A8508}"/>
              </a:ext>
            </a:extLst>
          </p:cNvPr>
          <p:cNvSpPr>
            <a:spLocks noGrp="1"/>
          </p:cNvSpPr>
          <p:nvPr>
            <p:ph type="ftr" sz="quarter" idx="11"/>
          </p:nvPr>
        </p:nvSpPr>
        <p:spPr/>
        <p:txBody>
          <a:bodyPr/>
          <a:lstStyle>
            <a:lvl1pPr>
              <a:defRPr/>
            </a:lvl1pPr>
          </a:lstStyle>
          <a:p>
            <a:pPr>
              <a:defRPr/>
            </a:pPr>
            <a:endParaRPr lang="zh-CN"/>
          </a:p>
        </p:txBody>
      </p:sp>
      <p:sp>
        <p:nvSpPr>
          <p:cNvPr id="9" name="灯片编号占位符 8">
            <a:extLst>
              <a:ext uri="{FF2B5EF4-FFF2-40B4-BE49-F238E27FC236}">
                <a16:creationId xmlns:a16="http://schemas.microsoft.com/office/drawing/2014/main" xmlns="" id="{A73F178B-B5FC-4F6E-AD28-2F428490FA11}"/>
              </a:ext>
            </a:extLst>
          </p:cNvPr>
          <p:cNvSpPr>
            <a:spLocks noGrp="1"/>
          </p:cNvSpPr>
          <p:nvPr>
            <p:ph type="sldNum" sz="quarter" idx="12"/>
          </p:nvPr>
        </p:nvSpPr>
        <p:spPr/>
        <p:txBody>
          <a:bodyPr/>
          <a:lstStyle>
            <a:lvl1pPr>
              <a:defRPr/>
            </a:lvl1pPr>
          </a:lstStyle>
          <a:p>
            <a:pPr>
              <a:defRPr/>
            </a:pPr>
            <a:fld id="{02C3F950-0634-403C-B2D7-51B05DD54E55}" type="slidenum">
              <a:rPr lang="zh-CN" altLang="en-US"/>
              <a:pPr>
                <a:defRPr/>
              </a:pPr>
              <a:t>‹#›</a:t>
            </a:fld>
            <a:endParaRPr lang="zh-CN" altLang="en-US"/>
          </a:p>
        </p:txBody>
      </p:sp>
    </p:spTree>
    <p:extLst>
      <p:ext uri="{BB962C8B-B14F-4D97-AF65-F5344CB8AC3E}">
        <p14:creationId xmlns:p14="http://schemas.microsoft.com/office/powerpoint/2010/main" xmlns="" val="1430654553"/>
      </p:ext>
    </p:extLst>
  </p:cSld>
  <p:clrMapOvr>
    <a:masterClrMapping/>
  </p:clrMapOvr>
  <p:transition spd="slow">
    <p:pull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2">
            <a:extLst>
              <a:ext uri="{FF2B5EF4-FFF2-40B4-BE49-F238E27FC236}">
                <a16:creationId xmlns:a16="http://schemas.microsoft.com/office/drawing/2014/main" xmlns="" id="{59E4B3C3-0F62-43F8-A6F7-974D79ADA9B5}"/>
              </a:ext>
            </a:extLst>
          </p:cNvPr>
          <p:cNvSpPr>
            <a:spLocks noGrp="1"/>
          </p:cNvSpPr>
          <p:nvPr>
            <p:ph type="dt" sz="half" idx="10"/>
          </p:nvPr>
        </p:nvSpPr>
        <p:spPr/>
        <p:txBody>
          <a:bodyPr/>
          <a:lstStyle>
            <a:lvl1pPr>
              <a:defRPr/>
            </a:lvl1pPr>
          </a:lstStyle>
          <a:p>
            <a:pPr>
              <a:defRPr/>
            </a:pPr>
            <a:endParaRPr lang="zh-CN" altLang="en-US"/>
          </a:p>
        </p:txBody>
      </p:sp>
      <p:sp>
        <p:nvSpPr>
          <p:cNvPr id="4" name="页脚占位符 3">
            <a:extLst>
              <a:ext uri="{FF2B5EF4-FFF2-40B4-BE49-F238E27FC236}">
                <a16:creationId xmlns:a16="http://schemas.microsoft.com/office/drawing/2014/main" xmlns="" id="{29BB8DFA-E071-4310-9EC7-97CB45B2CAD4}"/>
              </a:ext>
            </a:extLst>
          </p:cNvPr>
          <p:cNvSpPr>
            <a:spLocks noGrp="1"/>
          </p:cNvSpPr>
          <p:nvPr>
            <p:ph type="ftr" sz="quarter" idx="11"/>
          </p:nvPr>
        </p:nvSpPr>
        <p:spPr/>
        <p:txBody>
          <a:bodyPr/>
          <a:lstStyle>
            <a:lvl1pPr>
              <a:defRPr/>
            </a:lvl1pPr>
          </a:lstStyle>
          <a:p>
            <a:pPr>
              <a:defRPr/>
            </a:pPr>
            <a:endParaRPr lang="zh-CN"/>
          </a:p>
        </p:txBody>
      </p:sp>
      <p:sp>
        <p:nvSpPr>
          <p:cNvPr id="5" name="灯片编号占位符 4">
            <a:extLst>
              <a:ext uri="{FF2B5EF4-FFF2-40B4-BE49-F238E27FC236}">
                <a16:creationId xmlns:a16="http://schemas.microsoft.com/office/drawing/2014/main" xmlns="" id="{1529E4F6-7307-48E6-BBA1-D8DE2DCCEA18}"/>
              </a:ext>
            </a:extLst>
          </p:cNvPr>
          <p:cNvSpPr>
            <a:spLocks noGrp="1"/>
          </p:cNvSpPr>
          <p:nvPr>
            <p:ph type="sldNum" sz="quarter" idx="12"/>
          </p:nvPr>
        </p:nvSpPr>
        <p:spPr/>
        <p:txBody>
          <a:bodyPr/>
          <a:lstStyle>
            <a:lvl1pPr>
              <a:defRPr/>
            </a:lvl1pPr>
          </a:lstStyle>
          <a:p>
            <a:pPr>
              <a:defRPr/>
            </a:pPr>
            <a:fld id="{19C67BDA-D7C4-461E-887B-617278CCD350}" type="slidenum">
              <a:rPr lang="zh-CN" altLang="en-US"/>
              <a:pPr>
                <a:defRPr/>
              </a:pPr>
              <a:t>‹#›</a:t>
            </a:fld>
            <a:endParaRPr lang="zh-CN" altLang="en-US"/>
          </a:p>
        </p:txBody>
      </p:sp>
    </p:spTree>
    <p:extLst>
      <p:ext uri="{BB962C8B-B14F-4D97-AF65-F5344CB8AC3E}">
        <p14:creationId xmlns:p14="http://schemas.microsoft.com/office/powerpoint/2010/main" xmlns="" val="2845175873"/>
      </p:ext>
    </p:extLst>
  </p:cSld>
  <p:clrMapOvr>
    <a:masterClrMapping/>
  </p:clrMapOvr>
  <p:transition spd="slow">
    <p:pull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D1F5B93-3128-404F-B219-6C490306B518}"/>
              </a:ext>
            </a:extLst>
          </p:cNvPr>
          <p:cNvSpPr>
            <a:spLocks noGrp="1"/>
          </p:cNvSpPr>
          <p:nvPr>
            <p:ph type="dt" sz="half" idx="10"/>
          </p:nvPr>
        </p:nvSpPr>
        <p:spPr/>
        <p:txBody>
          <a:bodyPr/>
          <a:lstStyle>
            <a:lvl1pPr>
              <a:defRPr/>
            </a:lvl1pPr>
          </a:lstStyle>
          <a:p>
            <a:pPr>
              <a:defRPr/>
            </a:pPr>
            <a:endParaRPr lang="zh-CN" altLang="en-US"/>
          </a:p>
        </p:txBody>
      </p:sp>
      <p:sp>
        <p:nvSpPr>
          <p:cNvPr id="3" name="页脚占位符 2">
            <a:extLst>
              <a:ext uri="{FF2B5EF4-FFF2-40B4-BE49-F238E27FC236}">
                <a16:creationId xmlns:a16="http://schemas.microsoft.com/office/drawing/2014/main" xmlns="" id="{E3403E86-5D2A-4C28-8D39-122A5F83BB50}"/>
              </a:ext>
            </a:extLst>
          </p:cNvPr>
          <p:cNvSpPr>
            <a:spLocks noGrp="1"/>
          </p:cNvSpPr>
          <p:nvPr>
            <p:ph type="ftr" sz="quarter" idx="11"/>
          </p:nvPr>
        </p:nvSpPr>
        <p:spPr/>
        <p:txBody>
          <a:bodyPr/>
          <a:lstStyle>
            <a:lvl1pPr>
              <a:defRPr/>
            </a:lvl1pPr>
          </a:lstStyle>
          <a:p>
            <a:pPr>
              <a:defRPr/>
            </a:pPr>
            <a:endParaRPr lang="zh-CN"/>
          </a:p>
        </p:txBody>
      </p:sp>
      <p:sp>
        <p:nvSpPr>
          <p:cNvPr id="4" name="灯片编号占位符 3">
            <a:extLst>
              <a:ext uri="{FF2B5EF4-FFF2-40B4-BE49-F238E27FC236}">
                <a16:creationId xmlns:a16="http://schemas.microsoft.com/office/drawing/2014/main" xmlns="" id="{CFC2E661-AE79-4CCB-9167-E834621EE2A5}"/>
              </a:ext>
            </a:extLst>
          </p:cNvPr>
          <p:cNvSpPr>
            <a:spLocks noGrp="1"/>
          </p:cNvSpPr>
          <p:nvPr>
            <p:ph type="sldNum" sz="quarter" idx="12"/>
          </p:nvPr>
        </p:nvSpPr>
        <p:spPr/>
        <p:txBody>
          <a:bodyPr/>
          <a:lstStyle>
            <a:lvl1pPr>
              <a:defRPr/>
            </a:lvl1pPr>
          </a:lstStyle>
          <a:p>
            <a:pPr>
              <a:defRPr/>
            </a:pPr>
            <a:fld id="{AEE1600F-721E-4360-8203-2ED03A1A2987}" type="slidenum">
              <a:rPr lang="zh-CN" altLang="en-US"/>
              <a:pPr>
                <a:defRPr/>
              </a:pPr>
              <a:t>‹#›</a:t>
            </a:fld>
            <a:endParaRPr lang="zh-CN" altLang="en-US"/>
          </a:p>
        </p:txBody>
      </p:sp>
    </p:spTree>
    <p:extLst>
      <p:ext uri="{BB962C8B-B14F-4D97-AF65-F5344CB8AC3E}">
        <p14:creationId xmlns:p14="http://schemas.microsoft.com/office/powerpoint/2010/main" xmlns="" val="195399108"/>
      </p:ext>
    </p:extLst>
  </p:cSld>
  <p:clrMapOvr>
    <a:masterClrMapping/>
  </p:clrMapOvr>
  <p:transition spd="slow">
    <p:pull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xmlns="" id="{4FB6A43B-5B43-4840-8F0D-9A700D3601DA}"/>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93BEAAB7-2BA3-4E98-A8CC-B7E7A8E6DBAD}"/>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F7228CBD-E8A1-4591-8229-C5EF2456AB69}"/>
              </a:ext>
            </a:extLst>
          </p:cNvPr>
          <p:cNvSpPr>
            <a:spLocks noGrp="1"/>
          </p:cNvSpPr>
          <p:nvPr>
            <p:ph type="sldNum" sz="quarter" idx="12"/>
          </p:nvPr>
        </p:nvSpPr>
        <p:spPr/>
        <p:txBody>
          <a:bodyPr/>
          <a:lstStyle>
            <a:lvl1pPr>
              <a:defRPr/>
            </a:lvl1pPr>
          </a:lstStyle>
          <a:p>
            <a:pPr>
              <a:defRPr/>
            </a:pPr>
            <a:fld id="{4D2C4A87-2442-4FF0-AB87-3C50CB79BA8E}" type="slidenum">
              <a:rPr lang="zh-CN" altLang="en-US"/>
              <a:pPr>
                <a:defRPr/>
              </a:pPr>
              <a:t>‹#›</a:t>
            </a:fld>
            <a:endParaRPr lang="zh-CN" altLang="en-US"/>
          </a:p>
        </p:txBody>
      </p:sp>
    </p:spTree>
    <p:extLst>
      <p:ext uri="{BB962C8B-B14F-4D97-AF65-F5344CB8AC3E}">
        <p14:creationId xmlns:p14="http://schemas.microsoft.com/office/powerpoint/2010/main" xmlns="" val="810220189"/>
      </p:ext>
    </p:extLst>
  </p:cSld>
  <p:clrMapOvr>
    <a:masterClrMapping/>
  </p:clrMapOvr>
  <p:transition spd="slow">
    <p:pull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a:t>单击此处编辑母版文本样式</a:t>
            </a:r>
          </a:p>
        </p:txBody>
      </p:sp>
      <p:sp>
        <p:nvSpPr>
          <p:cNvPr id="5" name="日期占位符 4">
            <a:extLst>
              <a:ext uri="{FF2B5EF4-FFF2-40B4-BE49-F238E27FC236}">
                <a16:creationId xmlns:a16="http://schemas.microsoft.com/office/drawing/2014/main" xmlns="" id="{48CEA34F-B67C-4076-B1C5-20C5700BE5B0}"/>
              </a:ext>
            </a:extLst>
          </p:cNvPr>
          <p:cNvSpPr>
            <a:spLocks noGrp="1"/>
          </p:cNvSpPr>
          <p:nvPr>
            <p:ph type="dt" sz="half" idx="10"/>
          </p:nvPr>
        </p:nvSpPr>
        <p:spPr/>
        <p:txBody>
          <a:bodyPr/>
          <a:lstStyle>
            <a:lvl1pPr>
              <a:defRPr/>
            </a:lvl1pPr>
          </a:lstStyle>
          <a:p>
            <a:pPr>
              <a:defRPr/>
            </a:pPr>
            <a:endParaRPr lang="zh-CN" altLang="en-US"/>
          </a:p>
        </p:txBody>
      </p:sp>
      <p:sp>
        <p:nvSpPr>
          <p:cNvPr id="6" name="页脚占位符 5">
            <a:extLst>
              <a:ext uri="{FF2B5EF4-FFF2-40B4-BE49-F238E27FC236}">
                <a16:creationId xmlns:a16="http://schemas.microsoft.com/office/drawing/2014/main" xmlns="" id="{2584CD04-7E6D-45B3-A5B9-C075D50B33B5}"/>
              </a:ext>
            </a:extLst>
          </p:cNvPr>
          <p:cNvSpPr>
            <a:spLocks noGrp="1"/>
          </p:cNvSpPr>
          <p:nvPr>
            <p:ph type="ftr" sz="quarter" idx="11"/>
          </p:nvPr>
        </p:nvSpPr>
        <p:spPr/>
        <p:txBody>
          <a:bodyPr/>
          <a:lstStyle>
            <a:lvl1pPr>
              <a:defRPr/>
            </a:lvl1pPr>
          </a:lstStyle>
          <a:p>
            <a:pPr>
              <a:defRPr/>
            </a:pPr>
            <a:endParaRPr lang="zh-CN"/>
          </a:p>
        </p:txBody>
      </p:sp>
      <p:sp>
        <p:nvSpPr>
          <p:cNvPr id="7" name="灯片编号占位符 6">
            <a:extLst>
              <a:ext uri="{FF2B5EF4-FFF2-40B4-BE49-F238E27FC236}">
                <a16:creationId xmlns:a16="http://schemas.microsoft.com/office/drawing/2014/main" xmlns="" id="{EB89B58A-3572-457B-BFA9-AD288E3759E2}"/>
              </a:ext>
            </a:extLst>
          </p:cNvPr>
          <p:cNvSpPr>
            <a:spLocks noGrp="1"/>
          </p:cNvSpPr>
          <p:nvPr>
            <p:ph type="sldNum" sz="quarter" idx="12"/>
          </p:nvPr>
        </p:nvSpPr>
        <p:spPr/>
        <p:txBody>
          <a:bodyPr/>
          <a:lstStyle>
            <a:lvl1pPr>
              <a:defRPr/>
            </a:lvl1pPr>
          </a:lstStyle>
          <a:p>
            <a:pPr>
              <a:defRPr/>
            </a:pPr>
            <a:fld id="{89982FF7-29DB-4370-BA61-CAEBA4B40941}" type="slidenum">
              <a:rPr lang="zh-CN" altLang="en-US"/>
              <a:pPr>
                <a:defRPr/>
              </a:pPr>
              <a:t>‹#›</a:t>
            </a:fld>
            <a:endParaRPr lang="zh-CN" altLang="en-US"/>
          </a:p>
        </p:txBody>
      </p:sp>
    </p:spTree>
    <p:extLst>
      <p:ext uri="{BB962C8B-B14F-4D97-AF65-F5344CB8AC3E}">
        <p14:creationId xmlns:p14="http://schemas.microsoft.com/office/powerpoint/2010/main" xmlns="" val="3598266912"/>
      </p:ext>
    </p:extLst>
  </p:cSld>
  <p:clrMapOvr>
    <a:masterClrMapping/>
  </p:clrMapOvr>
  <p:transition spd="slow">
    <p:pull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a:extLst>
              <a:ext uri="{FF2B5EF4-FFF2-40B4-BE49-F238E27FC236}">
                <a16:creationId xmlns:a16="http://schemas.microsoft.com/office/drawing/2014/main" xmlns="" id="{2F0DC5EE-EE0B-46FA-8365-50484887A34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1026">
            <a:extLst>
              <a:ext uri="{FF2B5EF4-FFF2-40B4-BE49-F238E27FC236}">
                <a16:creationId xmlns:a16="http://schemas.microsoft.com/office/drawing/2014/main" xmlns="" id="{ACDBFBA8-8CFC-4AA7-8C40-56439EFBDD0A}"/>
              </a:ext>
            </a:extLst>
          </p:cNvPr>
          <p:cNvSpPr>
            <a:spLocks noGrp="1" noChangeArrowheads="1"/>
          </p:cNvSpPr>
          <p:nvPr>
            <p:ph type="body"/>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a:extLst>
              <a:ext uri="{FF2B5EF4-FFF2-40B4-BE49-F238E27FC236}">
                <a16:creationId xmlns:a16="http://schemas.microsoft.com/office/drawing/2014/main" xmlns="" id="{4DC2FAE7-F88D-40B5-BD65-49EAED54A231}"/>
              </a:ext>
            </a:extLst>
          </p:cNvPr>
          <p:cNvSpPr>
            <a:spLocks noGrp="1"/>
          </p:cNvSpPr>
          <p:nvPr>
            <p:ph type="dt" sz="half" idx="2"/>
          </p:nvPr>
        </p:nvSpPr>
        <p:spPr>
          <a:xfrm>
            <a:off x="457200" y="6245225"/>
            <a:ext cx="2133600" cy="476250"/>
          </a:xfrm>
          <a:prstGeom prst="rect">
            <a:avLst/>
          </a:prstGeom>
          <a:noFill/>
          <a:ln w="9525">
            <a:noFill/>
          </a:ln>
        </p:spPr>
        <p:txBody>
          <a:bodyPr/>
          <a:lstStyle>
            <a:lvl1pPr eaLnBrk="1" hangingPunct="1">
              <a:buFont typeface="Arial" panose="020B0604020202020204" pitchFamily="34" charset="0"/>
              <a:buNone/>
              <a:defRPr sz="1400" noProof="1">
                <a:cs typeface="+mn-ea"/>
              </a:defRPr>
            </a:lvl1pPr>
          </a:lstStyle>
          <a:p>
            <a:pPr>
              <a:defRPr/>
            </a:pPr>
            <a:fld id="{1BDE4B67-992F-4F9A-8761-4A1794B29586}" type="datetime1">
              <a:rPr lang="zh-CN" altLang="en-US"/>
              <a:pPr>
                <a:defRPr/>
              </a:pPr>
              <a:t>2021/5/21</a:t>
            </a:fld>
            <a:endParaRPr lang="zh-CN" altLang="en-US"/>
          </a:p>
        </p:txBody>
      </p:sp>
      <p:sp>
        <p:nvSpPr>
          <p:cNvPr id="1029" name="页脚占位符 1028">
            <a:extLst>
              <a:ext uri="{FF2B5EF4-FFF2-40B4-BE49-F238E27FC236}">
                <a16:creationId xmlns:a16="http://schemas.microsoft.com/office/drawing/2014/main" xmlns="" id="{3B3E23A3-58B2-4A6A-B9B5-134BA97FFCA3}"/>
              </a:ext>
            </a:extLst>
          </p:cNvPr>
          <p:cNvSpPr>
            <a:spLocks noGrp="1"/>
          </p:cNvSpPr>
          <p:nvPr>
            <p:ph type="ftr" sz="quarter" idx="3"/>
          </p:nvPr>
        </p:nvSpPr>
        <p:spPr>
          <a:xfrm>
            <a:off x="3124200" y="6245225"/>
            <a:ext cx="2895600" cy="476250"/>
          </a:xfrm>
          <a:prstGeom prst="rect">
            <a:avLst/>
          </a:prstGeom>
          <a:noFill/>
          <a:ln w="9525">
            <a:noFill/>
          </a:ln>
        </p:spPr>
        <p:txBody>
          <a:bodyPr/>
          <a:lstStyle>
            <a:lvl1pPr algn="ctr" eaLnBrk="1" hangingPunct="1">
              <a:buFont typeface="Arial" panose="020B0604020202020204" pitchFamily="34" charset="0"/>
              <a:buNone/>
              <a:defRPr sz="1400" noProof="1"/>
            </a:lvl1pPr>
          </a:lstStyle>
          <a:p>
            <a:pPr>
              <a:defRPr/>
            </a:pPr>
            <a:endParaRPr lang="zh-CN"/>
          </a:p>
        </p:txBody>
      </p:sp>
      <p:sp>
        <p:nvSpPr>
          <p:cNvPr id="1030" name="灯片编号占位符 1029">
            <a:extLst>
              <a:ext uri="{FF2B5EF4-FFF2-40B4-BE49-F238E27FC236}">
                <a16:creationId xmlns:a16="http://schemas.microsoft.com/office/drawing/2014/main" xmlns="" id="{6E0EF9C6-7761-4B56-A51E-9EFC42120397}"/>
              </a:ext>
            </a:extLst>
          </p:cNvPr>
          <p:cNvSpPr>
            <a:spLocks noGrp="1"/>
          </p:cNvSpPr>
          <p:nvPr>
            <p:ph type="sldNum" sz="quarter" idx="4"/>
          </p:nvPr>
        </p:nvSpPr>
        <p:spPr>
          <a:xfrm>
            <a:off x="6553200" y="6245225"/>
            <a:ext cx="2133600" cy="476250"/>
          </a:xfrm>
          <a:prstGeom prst="rect">
            <a:avLst/>
          </a:prstGeom>
          <a:noFill/>
          <a:ln w="9525">
            <a:noFill/>
          </a:ln>
        </p:spPr>
        <p:txBody>
          <a:bodyPr vert="horz" wrap="square" lIns="91440" tIns="45720" rIns="91440" bIns="45720" numCol="1" anchor="t" anchorCtr="0" compatLnSpc="1"/>
          <a:lstStyle>
            <a:lvl1pPr algn="r" eaLnBrk="1" hangingPunct="1">
              <a:buFont typeface="Arial" panose="020B0604020202020204" pitchFamily="34" charset="0"/>
              <a:buNone/>
              <a:defRPr sz="1400"/>
            </a:lvl1pPr>
          </a:lstStyle>
          <a:p>
            <a:pPr>
              <a:defRPr/>
            </a:pPr>
            <a:fld id="{7CEC5496-9FAE-4456-8BDE-DD4AFB0C9DD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2" r:id="rId1"/>
    <p:sldLayoutId id="2147483691"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p:pull dir="ld"/>
  </p:transition>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32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14338" name="矩形 6147">
            <a:extLst>
              <a:ext uri="{FF2B5EF4-FFF2-40B4-BE49-F238E27FC236}">
                <a16:creationId xmlns:a16="http://schemas.microsoft.com/office/drawing/2014/main" xmlns="" id="{98CFDB45-E12B-4473-A2CB-00C0990D19B1}"/>
              </a:ext>
            </a:extLst>
          </p:cNvPr>
          <p:cNvSpPr>
            <a:spLocks noChangeArrowheads="1"/>
          </p:cNvSpPr>
          <p:nvPr/>
        </p:nvSpPr>
        <p:spPr bwMode="auto">
          <a:xfrm>
            <a:off x="1421790" y="4374063"/>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342900" marR="0" lvl="0" indent="-342900" algn="ctr" defTabSz="914400" rtl="0" eaLnBrk="1" fontAlgn="base" latinLnBrk="0" hangingPunct="1">
              <a:lnSpc>
                <a:spcPct val="120000"/>
              </a:lnSpc>
              <a:spcBef>
                <a:spcPct val="20000"/>
              </a:spcBef>
              <a:spcAft>
                <a:spcPct val="0"/>
              </a:spcAft>
              <a:buClrTx/>
              <a:buSzTx/>
              <a:buFont typeface="Arial" panose="020B0604020202020204" pitchFamily="34" charset="0"/>
              <a:buNone/>
              <a:tabLst/>
              <a:defRPr/>
            </a:pP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朱坚真 </a:t>
            </a:r>
            <a:r>
              <a:rPr kumimoji="0" lang="zh-CN" altLang="en-US"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教授 </a:t>
            </a:r>
            <a:r>
              <a:rPr kumimoji="0" lang="zh-CN" altLang="zh-CN" sz="4000" b="1" i="0" u="none" strike="noStrike" kern="1200" cap="none" spc="0" normalizeH="0" baseline="0" noProof="0" dirty="0">
                <a:ln>
                  <a:noFill/>
                </a:ln>
                <a:solidFill>
                  <a:srgbClr val="000000"/>
                </a:solidFill>
                <a:effectLst/>
                <a:uLnTx/>
                <a:uFillTx/>
                <a:latin typeface="华文行楷" panose="02010800040101010101" pitchFamily="2" charset="-122"/>
                <a:ea typeface="华文行楷" panose="02010800040101010101" pitchFamily="2" charset="-122"/>
                <a:cs typeface="+mn-cs"/>
              </a:rPr>
              <a:t>博士</a:t>
            </a:r>
          </a:p>
        </p:txBody>
      </p:sp>
      <p:sp>
        <p:nvSpPr>
          <p:cNvPr id="6150" name="矩形 6149">
            <a:extLst>
              <a:ext uri="{FF2B5EF4-FFF2-40B4-BE49-F238E27FC236}">
                <a16:creationId xmlns:a16="http://schemas.microsoft.com/office/drawing/2014/main" xmlns="" id="{39749B49-3CFA-4F8F-BAD8-1EB355C38E2F}"/>
              </a:ext>
            </a:extLst>
          </p:cNvPr>
          <p:cNvSpPr>
            <a:spLocks noChangeArrowheads="1"/>
          </p:cNvSpPr>
          <p:nvPr/>
        </p:nvSpPr>
        <p:spPr bwMode="auto">
          <a:xfrm>
            <a:off x="679450" y="1317625"/>
            <a:ext cx="7627938"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smtClean="0">
                <a:ln>
                  <a:noFill/>
                </a:ln>
                <a:solidFill>
                  <a:srgbClr val="002060"/>
                </a:solidFill>
                <a:effectLst/>
                <a:uLnTx/>
                <a:uFillTx/>
                <a:latin typeface="黑体" panose="02010609060101010101" pitchFamily="49" charset="-122"/>
                <a:ea typeface="黑体" panose="02010609060101010101" pitchFamily="49" charset="-122"/>
                <a:cs typeface="+mn-cs"/>
              </a:rPr>
              <a:t>农业经济理论与政策</a:t>
            </a:r>
            <a:r>
              <a:rPr kumimoji="0" lang="en-US" altLang="zh-CN" sz="4800" b="1" i="0" u="none" strike="noStrike" kern="1200" cap="none" spc="0" normalizeH="0" baseline="0" noProof="0" dirty="0">
                <a:ln>
                  <a:noFill/>
                </a:ln>
                <a:solidFill>
                  <a:srgbClr val="002060"/>
                </a:solidFill>
                <a:effectLst/>
                <a:uLnTx/>
                <a:uFillTx/>
                <a:latin typeface="黑体" panose="02010609060101010101" pitchFamily="49" charset="-122"/>
                <a:ea typeface="黑体" panose="02010609060101010101" pitchFamily="49" charset="-122"/>
                <a:cs typeface="+mn-cs"/>
              </a:rPr>
              <a:t>》</a:t>
            </a:r>
            <a:r>
              <a:rPr kumimoji="0" lang="en-US" altLang="zh-CN"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r>
              <a:rPr kumimoji="0" lang="zh-CN" altLang="en-US" sz="4800" b="1" i="0" u="none" strike="noStrike" kern="1200" cap="none" spc="0" normalizeH="0" baseline="0" noProof="0" dirty="0">
                <a:ln>
                  <a:noFill/>
                </a:ln>
                <a:solidFill>
                  <a:srgbClr val="002060"/>
                </a:solidFill>
                <a:effectLst/>
                <a:uLnTx/>
                <a:uFillTx/>
                <a:latin typeface="宋体" panose="02010600030101010101" pitchFamily="2" charset="-122"/>
                <a:ea typeface="宋体" panose="02010600030101010101" pitchFamily="2" charset="-122"/>
                <a:cs typeface="+mn-cs"/>
              </a:rPr>
              <a:t> </a:t>
            </a:r>
          </a:p>
        </p:txBody>
      </p:sp>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1000" fill="hold"/>
                                        <p:tgtEl>
                                          <p:spTgt spid="6150"/>
                                        </p:tgtEl>
                                        <p:attrNameLst>
                                          <p:attrName>ppt_w</p:attrName>
                                        </p:attrNameLst>
                                      </p:cBhvr>
                                      <p:tavLst>
                                        <p:tav tm="0">
                                          <p:val>
                                            <p:fltVal val="0"/>
                                          </p:val>
                                        </p:tav>
                                        <p:tav tm="100000">
                                          <p:val>
                                            <p:strVal val="#ppt_w"/>
                                          </p:val>
                                        </p:tav>
                                      </p:tavLst>
                                    </p:anim>
                                    <p:anim calcmode="lin" valueType="num">
                                      <p:cBhvr>
                                        <p:cTn id="8" dur="1000" fill="hold"/>
                                        <p:tgtEl>
                                          <p:spTgt spid="61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农业技术推广</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二、农业技术推广的路径与原则</a:t>
            </a:r>
            <a:endPar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（一）农业技术推广的程序</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10000"/>
              </a:lnSpc>
              <a:spcBef>
                <a:spcPts val="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1</a:t>
            </a:r>
            <a:r>
              <a:rPr lang="zh-CN" altLang="en-US" sz="2000" dirty="0">
                <a:solidFill>
                  <a:srgbClr val="000000"/>
                </a:solidFill>
                <a:latin typeface="宋体" panose="02010600030101010101" pitchFamily="2" charset="-122"/>
              </a:rPr>
              <a:t>、项目选择项目选择是指收集信息、制订计划、选定项目的全过程，是农业技术推广工作的前提。</a:t>
            </a:r>
            <a:endParaRPr lang="en-US" altLang="zh-CN" sz="2000" dirty="0">
              <a:solidFill>
                <a:srgbClr val="000000"/>
              </a:solidFill>
              <a:latin typeface="宋体" panose="02010600030101010101" pitchFamily="2" charset="-122"/>
            </a:endParaRPr>
          </a:p>
          <a:p>
            <a:pPr lvl="0" algn="just" eaLnBrk="1" latinLnBrk="1" hangingPunct="1">
              <a:lnSpc>
                <a:spcPct val="110000"/>
              </a:lnSpc>
              <a:spcBef>
                <a:spcPts val="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2</a:t>
            </a:r>
            <a:r>
              <a:rPr lang="zh-CN" altLang="en-US" sz="2000" dirty="0">
                <a:solidFill>
                  <a:srgbClr val="000000"/>
                </a:solidFill>
                <a:latin typeface="宋体" panose="02010600030101010101" pitchFamily="2" charset="-122"/>
              </a:rPr>
              <a:t>、试验农业技术推广项目确定后，切忌立即进行大面积、大范围、大规模的推广，而要将所选定的技术在推广地进行适应性试验以及探讨开发性试验。</a:t>
            </a:r>
          </a:p>
          <a:p>
            <a:pPr lvl="0" algn="just" eaLnBrk="1" latinLnBrk="1" hangingPunct="1">
              <a:lnSpc>
                <a:spcPct val="110000"/>
              </a:lnSpc>
              <a:spcBef>
                <a:spcPts val="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3</a:t>
            </a:r>
            <a:r>
              <a:rPr lang="zh-CN" altLang="en-US" sz="2000" dirty="0">
                <a:solidFill>
                  <a:srgbClr val="000000"/>
                </a:solidFill>
                <a:latin typeface="宋体" panose="02010600030101010101" pitchFamily="2" charset="-122"/>
              </a:rPr>
              <a:t>、示范示范就是树立样板，通过实际操作，向农民展示某一新成果的实际应用效果或某一新技能的实际操作过程。</a:t>
            </a:r>
            <a:endParaRPr lang="en-US" altLang="zh-CN" sz="2000" dirty="0">
              <a:solidFill>
                <a:srgbClr val="000000"/>
              </a:solidFill>
              <a:latin typeface="宋体" panose="02010600030101010101" pitchFamily="2" charset="-122"/>
            </a:endParaRPr>
          </a:p>
          <a:p>
            <a:pPr lvl="0" algn="just" eaLnBrk="1" latinLnBrk="1" hangingPunct="1">
              <a:lnSpc>
                <a:spcPct val="110000"/>
              </a:lnSpc>
              <a:spcBef>
                <a:spcPts val="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4</a:t>
            </a:r>
            <a:r>
              <a:rPr lang="zh-CN" altLang="en-US" sz="2000" dirty="0">
                <a:solidFill>
                  <a:srgbClr val="000000"/>
                </a:solidFill>
                <a:latin typeface="宋体" panose="02010600030101010101" pitchFamily="2" charset="-122"/>
              </a:rPr>
              <a:t>、培训与服务培训与服务是一个技术传输的过程，是农民尽快掌握新技术的关键。</a:t>
            </a:r>
            <a:endParaRPr lang="en-US" altLang="zh-CN" sz="2000" dirty="0">
              <a:solidFill>
                <a:srgbClr val="000000"/>
              </a:solidFill>
              <a:latin typeface="宋体" panose="02010600030101010101" pitchFamily="2" charset="-122"/>
            </a:endParaRPr>
          </a:p>
          <a:p>
            <a:pPr lvl="0" algn="just" eaLnBrk="1" latinLnBrk="1" hangingPunct="1">
              <a:lnSpc>
                <a:spcPct val="110000"/>
              </a:lnSpc>
              <a:spcBef>
                <a:spcPts val="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5</a:t>
            </a:r>
            <a:r>
              <a:rPr lang="zh-CN" altLang="en-US" sz="2000" dirty="0">
                <a:solidFill>
                  <a:srgbClr val="000000"/>
                </a:solidFill>
                <a:latin typeface="宋体" panose="02010600030101010101" pitchFamily="2" charset="-122"/>
              </a:rPr>
              <a:t>、推广推广是指新技术应用范围迅速扩大的过程，是先进技术转化为直接生产力，并产生效益的过程。</a:t>
            </a:r>
            <a:endParaRPr lang="en-US" altLang="zh-CN" sz="2000" dirty="0">
              <a:solidFill>
                <a:srgbClr val="000000"/>
              </a:solidFill>
              <a:latin typeface="宋体" panose="02010600030101010101" pitchFamily="2" charset="-122"/>
            </a:endParaRPr>
          </a:p>
          <a:p>
            <a:pPr lvl="0" algn="just" eaLnBrk="1" latinLnBrk="1" hangingPunct="1">
              <a:lnSpc>
                <a:spcPct val="110000"/>
              </a:lnSpc>
              <a:spcBef>
                <a:spcPts val="0"/>
              </a:spcBef>
              <a:buClr>
                <a:srgbClr val="D9050A"/>
              </a:buClr>
              <a:buSzPct val="85000"/>
              <a:buFont typeface="Wingdings" panose="05000000000000000000" pitchFamily="2" charset="2"/>
              <a:buChar char="u"/>
            </a:pPr>
            <a:r>
              <a:rPr lang="en-US" altLang="zh-CN" sz="2000" dirty="0">
                <a:solidFill>
                  <a:srgbClr val="000000"/>
                </a:solidFill>
                <a:latin typeface="宋体" panose="02010600030101010101" pitchFamily="2" charset="-122"/>
              </a:rPr>
              <a:t>6</a:t>
            </a:r>
            <a:r>
              <a:rPr lang="zh-CN" altLang="en-US" sz="2000" dirty="0">
                <a:solidFill>
                  <a:srgbClr val="000000"/>
                </a:solidFill>
                <a:latin typeface="宋体" panose="02010600030101010101" pitchFamily="2" charset="-122"/>
              </a:rPr>
              <a:t>、评价评价是对推广工作进行阶段新总结的综合过程。</a:t>
            </a:r>
            <a:endParaRPr kumimoji="0" lang="en-US" altLang="zh-CN" sz="20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3784125469"/>
      </p:ext>
    </p:extLst>
  </p:cSld>
  <p:clrMapOvr>
    <a:masterClrMapping/>
  </p:clrMapOvr>
  <p:transition spd="slow">
    <p:pull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农业技术推广</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292399" y="996043"/>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二、农业技术推广的路径与原则</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292399" y="1403865"/>
            <a:ext cx="8559202" cy="4308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（二）农业技术推广的原则</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1993</a:t>
            </a:r>
            <a:r>
              <a:rPr lang="zh-CN" altLang="en-US" sz="2200" dirty="0">
                <a:solidFill>
                  <a:srgbClr val="000000"/>
                </a:solidFill>
                <a:latin typeface="宋体" panose="02010600030101010101" pitchFamily="2" charset="-122"/>
              </a:rPr>
              <a:t>年颁布的</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中华人民共和国农业技术推广法</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中规定，农业技术推广应遵循下列基本原则：</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、有利于农业的发展。</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、尊重农业劳动者的意愿。</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、因地制宜，经过试验、示范。</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、国家、农村集体经济组织扶持。</a:t>
            </a: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、实行科研单位、有关学校、推广机构与群众组织、科技人员、农业劳动者相结合。</a:t>
            </a:r>
            <a:r>
              <a:rPr lang="en-US" altLang="zh-CN" sz="2200" dirty="0">
                <a:solidFill>
                  <a:srgbClr val="000000"/>
                </a:solidFill>
                <a:latin typeface="宋体" panose="02010600030101010101" pitchFamily="2" charset="-122"/>
              </a:rPr>
              <a:t>6</a:t>
            </a:r>
            <a:r>
              <a:rPr lang="zh-CN" altLang="en-US" sz="2200" dirty="0">
                <a:solidFill>
                  <a:srgbClr val="000000"/>
                </a:solidFill>
                <a:latin typeface="宋体" panose="02010600030101010101" pitchFamily="2" charset="-122"/>
              </a:rPr>
              <a:t>、讲求农业生产的经济效益、社会效益和生态效益。</a:t>
            </a: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除上述基本原则外，在进行农业技术推广时还应注意以下几个原则：</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、选择农业技术推广项目的先进适用原则。</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2</a:t>
            </a:r>
            <a:r>
              <a:rPr lang="zh-CN" altLang="en-US" sz="2200" dirty="0">
                <a:solidFill>
                  <a:srgbClr val="000000"/>
                </a:solidFill>
                <a:latin typeface="宋体" panose="02010600030101010101" pitchFamily="2" charset="-122"/>
              </a:rPr>
              <a:t>、建立农业技术推广模式的全面高效原则。</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、坚持农业技术推广要与科技成果转化紧密结合原则。</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3334864698"/>
      </p:ext>
    </p:extLst>
  </p:cSld>
  <p:clrMapOvr>
    <a:masterClrMapping/>
  </p:clrMapOvr>
  <p:transition spd="slow">
    <p:pull dir="ld"/>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农业技术推广</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二、农业技术推广的路径与原则</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2811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（三）农业技术推广的绩效评价</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2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农业技术推广绩效评价就是对农业技术推广结果以及达到推广目标的程度，运用一定的指标和方法，依据一定的标准所进行的客观评判。</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1</a:t>
            </a:r>
            <a:r>
              <a:rPr lang="zh-CN" altLang="en-US" sz="2400" dirty="0">
                <a:solidFill>
                  <a:srgbClr val="000000"/>
                </a:solidFill>
                <a:latin typeface="宋体" panose="02010600030101010101" pitchFamily="2" charset="-122"/>
              </a:rPr>
              <a:t>、农业技术推广的评价指标</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）农业技术成果推广度。</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）农业科技成果推广率。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）农业科技成果推广指数。</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）农业技术推广费用收益率。</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）农业技术推广劳动生产率。</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3754558394"/>
      </p:ext>
    </p:extLst>
  </p:cSld>
  <p:clrMapOvr>
    <a:masterClrMapping/>
  </p:clrMapOvr>
  <p:transition spd="slow">
    <p:pull dir="ld"/>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农业技术推广</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二、农业技术推广的路径与原则</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（三）农业技术推广的绩效评价</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12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2</a:t>
            </a:r>
            <a:r>
              <a:rPr lang="zh-CN" altLang="en-US" sz="2400" dirty="0">
                <a:solidFill>
                  <a:srgbClr val="000000"/>
                </a:solidFill>
                <a:latin typeface="宋体" panose="02010600030101010101" pitchFamily="2" charset="-122"/>
              </a:rPr>
              <a:t>、农业技术推广绩效评价的原则</a:t>
            </a: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）实效性原则。</a:t>
            </a: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）科学性原则。</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）适应性原则。</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）全面性和可操作性相统一的原则。</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5</a:t>
            </a:r>
            <a:r>
              <a:rPr lang="zh-CN" altLang="en-US" sz="2200" dirty="0">
                <a:solidFill>
                  <a:srgbClr val="000000"/>
                </a:solidFill>
                <a:latin typeface="宋体" panose="02010600030101010101" pitchFamily="2" charset="-122"/>
              </a:rPr>
              <a:t>）动态性与静态性相统一的原则。</a:t>
            </a:r>
            <a:endParaRPr lang="en-US" altLang="zh-CN" sz="2200" dirty="0">
              <a:solidFill>
                <a:srgbClr val="000000"/>
              </a:solidFill>
              <a:latin typeface="宋体" panose="02010600030101010101" pitchFamily="2" charset="-122"/>
            </a:endParaRPr>
          </a:p>
          <a:p>
            <a:pPr lvl="0" algn="just" eaLnBrk="1" latinLnBrk="1" hangingPunct="1">
              <a:spcBef>
                <a:spcPts val="12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6</a:t>
            </a:r>
            <a:r>
              <a:rPr lang="zh-CN" altLang="en-US" sz="2200" dirty="0">
                <a:solidFill>
                  <a:srgbClr val="000000"/>
                </a:solidFill>
                <a:latin typeface="宋体" panose="02010600030101010101" pitchFamily="2" charset="-122"/>
              </a:rPr>
              <a:t>）可比性原则。</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1192434094"/>
      </p:ext>
    </p:extLst>
  </p:cSld>
  <p:clrMapOvr>
    <a:masterClrMapping/>
  </p:clrMapOvr>
  <p:transition spd="slow">
    <p:pull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农业技术推广</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二、农业技术推广的路径与原则</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678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（四）我国现阶段农业技术推广工作情况与展望</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1</a:t>
            </a:r>
            <a:r>
              <a:rPr lang="zh-CN" altLang="en-US" sz="2400" dirty="0">
                <a:solidFill>
                  <a:srgbClr val="000000"/>
                </a:solidFill>
                <a:latin typeface="宋体" panose="02010600030101010101" pitchFamily="2" charset="-122"/>
              </a:rPr>
              <a:t>、我国农业技术推广体系存在的问题</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）乡村两级的农业技术推广力量薄弱。</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）农业技术推广的经费严重不足，推广的技术手段落后。</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）市场把握不准，造成服务与需求脱节。</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a:t>
            </a:r>
            <a:r>
              <a:rPr lang="zh-CN" altLang="en-US" sz="2200" dirty="0">
                <a:solidFill>
                  <a:srgbClr val="000000"/>
                </a:solidFill>
                <a:latin typeface="宋体" panose="02010600030101010101" pitchFamily="2" charset="-122"/>
              </a:rPr>
              <a:t>（</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）推广运行机制不灵活，农技服务多是被动服务。</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2</a:t>
            </a:r>
            <a:r>
              <a:rPr lang="zh-CN" altLang="en-US" sz="2400" dirty="0">
                <a:solidFill>
                  <a:srgbClr val="000000"/>
                </a:solidFill>
                <a:latin typeface="宋体" panose="02010600030101010101" pitchFamily="2" charset="-122"/>
              </a:rPr>
              <a:t>、完善我国农业技术推广体系的措施</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）不断完善和创新农业技术推广方式。</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）构建由政府主导的多元化、多主体的农业技术推广体系。</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  （</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）提高农民采用新技术的积极性。</a:t>
            </a:r>
          </a:p>
          <a:p>
            <a:pPr lvl="0" algn="just" eaLnBrk="1" latinLnBrk="1" hangingPunct="1">
              <a:spcBef>
                <a:spcPts val="600"/>
              </a:spcBef>
              <a:buClr>
                <a:srgbClr val="D9050A"/>
              </a:buClr>
              <a:buSzPct val="85000"/>
              <a:buFont typeface="Wingdings" panose="05000000000000000000" pitchFamily="2" charset="2"/>
              <a:buChar char="u"/>
            </a:pPr>
            <a:endParaRPr lang="zh-CN" altLang="en-US"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449593944"/>
      </p:ext>
    </p:extLst>
  </p:cSld>
  <p:clrMapOvr>
    <a:masterClrMapping/>
  </p:clrMapOvr>
  <p:transition spd="slow">
    <p:pull dir="ld"/>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80"/>
              <a:ext cx="3027"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800" b="1" dirty="0">
                  <a:solidFill>
                    <a:srgbClr val="FF0000"/>
                  </a:solidFill>
                  <a:latin typeface="宋体" panose="02010600030101010101" pitchFamily="2" charset="-122"/>
                  <a:sym typeface="+mn-ea"/>
                </a:rPr>
                <a:t>农业技术经济效果评价方法</a:t>
              </a:r>
              <a:endPar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一、农业技术经济效果评价的原则</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3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（一）技术效果与经济效果统一的原则</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（二）经济效果、社会效果、生态效果统一的原则</a:t>
            </a:r>
          </a:p>
          <a:p>
            <a:pPr lvl="0" algn="just" eaLnBrk="1" latinLnBrk="1" hangingPunct="1">
              <a:spcBef>
                <a:spcPts val="600"/>
              </a:spcBef>
              <a:buClr>
                <a:srgbClr val="D9050A"/>
              </a:buClr>
              <a:buSzPct val="85000"/>
            </a:pPr>
            <a:r>
              <a:rPr lang="zh-CN" altLang="en-US" sz="2200" dirty="0">
                <a:solidFill>
                  <a:srgbClr val="000000"/>
                </a:solidFill>
                <a:latin typeface="宋体" panose="02010600030101010101" pitchFamily="2" charset="-122"/>
              </a:rPr>
              <a:t>（三）定性分析与定量分析统一的原则</a:t>
            </a:r>
          </a:p>
          <a:p>
            <a:pPr marL="0" marR="0" lvl="0" indent="0" algn="just" defTabSz="914400" rtl="0" eaLnBrk="1" fontAlgn="base" latinLnBrk="1" hangingPunct="1">
              <a:lnSpc>
                <a:spcPct val="100000"/>
              </a:lnSpc>
              <a:spcBef>
                <a:spcPts val="600"/>
              </a:spcBef>
              <a:spcAft>
                <a:spcPct val="0"/>
              </a:spcAft>
              <a:buClr>
                <a:srgbClr val="D9050A"/>
              </a:buClr>
              <a:buSzPct val="85000"/>
              <a:buFontTx/>
              <a:buNone/>
              <a:tabLst/>
              <a:defRPr/>
            </a:pPr>
            <a:r>
              <a:rPr lang="zh-CN" altLang="en-US" sz="2800" dirty="0">
                <a:solidFill>
                  <a:srgbClr val="C00000"/>
                </a:solidFill>
                <a:latin typeface="宋体" panose="02010600030101010101" pitchFamily="2" charset="-122"/>
              </a:rPr>
              <a:t>二、农业技术经济效果指标体系的构成</a:t>
            </a:r>
          </a:p>
          <a:p>
            <a:pPr lvl="0" algn="just" eaLnBrk="1" latinLnBrk="1" hangingPunct="1">
              <a:lnSpc>
                <a:spcPct val="110000"/>
              </a:lnSpc>
              <a:spcBef>
                <a:spcPts val="600"/>
              </a:spcBef>
              <a:buClr>
                <a:srgbClr val="D9050A"/>
              </a:buClr>
              <a:buSzPct val="85000"/>
            </a:pPr>
            <a:r>
              <a:rPr lang="zh-CN" altLang="en-US" sz="2400" b="1" dirty="0">
                <a:solidFill>
                  <a:srgbClr val="C00000"/>
                </a:solidFill>
                <a:latin typeface="宋体" panose="02010600030101010101" pitchFamily="2" charset="-122"/>
              </a:rPr>
              <a:t>（一）社会效果指标</a:t>
            </a: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社会效果指标主要包括：农产品商品量、农产品商品率、农民人均纯收入、净外汇效果指标、以及农业劳动者就业率。</a:t>
            </a:r>
          </a:p>
          <a:p>
            <a:pPr algn="just" eaLnBrk="1" latinLnBrk="1" hangingPunct="1">
              <a:lnSpc>
                <a:spcPct val="110000"/>
              </a:lnSpc>
              <a:spcBef>
                <a:spcPts val="600"/>
              </a:spcBef>
              <a:buClr>
                <a:srgbClr val="D9050A"/>
              </a:buClr>
              <a:buSzPct val="85000"/>
            </a:pPr>
            <a:r>
              <a:rPr lang="zh-CN" altLang="en-US" sz="2400" b="1" dirty="0">
                <a:solidFill>
                  <a:srgbClr val="C00000"/>
                </a:solidFill>
                <a:latin typeface="宋体" panose="02010600030101010101" pitchFamily="2" charset="-122"/>
              </a:rPr>
              <a:t>（二）经济效果指标</a:t>
            </a: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经济效果指标主要是关于农业生产函数中的生产要素的指标评价。包括：土地生产率指标、劳动生产率指标、资金生产率指标。</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472596134"/>
      </p:ext>
    </p:extLst>
  </p:cSld>
  <p:clrMapOvr>
    <a:masterClrMapping/>
  </p:clrMapOvr>
  <p:transition spd="slow">
    <p:pull dir="ld"/>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80"/>
              <a:ext cx="3027"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农业技术经济效果评价方法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二、农业技术经济效果指标体系的构成</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364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lang="zh-CN" altLang="en-US" sz="2400" b="1" dirty="0">
                <a:solidFill>
                  <a:srgbClr val="C00000"/>
                </a:solidFill>
                <a:latin typeface="宋体" panose="02010600030101010101" pitchFamily="2" charset="-122"/>
              </a:rPr>
              <a:t>（三）生态环境效果指标</a:t>
            </a:r>
          </a:p>
          <a:p>
            <a:pPr lvl="0" algn="just" eaLnBrk="1" latinLnBrk="1" hangingPunct="1">
              <a:lnSpc>
                <a:spcPct val="120000"/>
              </a:lnSpc>
              <a:spcBef>
                <a:spcPts val="600"/>
              </a:spcBef>
              <a:buClr>
                <a:srgbClr val="D9050A"/>
              </a:buClr>
              <a:buSzPct val="85000"/>
              <a:buFont typeface="Wingdings" panose="05000000000000000000" pitchFamily="2" charset="2"/>
              <a:buChar char="u"/>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评价指标主要是综合考虑农业生产中的自然因素、环境因素等。主要包括光能利用率、陆地绿色植物覆盖率、林地覆盖率、土地复垦率、草场载蓄量指数、可养水面利用率、水土流失广度、水土流失治理率、灾害率</a:t>
            </a:r>
            <a:r>
              <a:rPr lang="zh-CN" altLang="en-US" sz="2200" dirty="0">
                <a:solidFill>
                  <a:srgbClr val="000000"/>
                </a:solidFill>
                <a:latin typeface="宋体" panose="02010600030101010101" pitchFamily="2" charset="-122"/>
              </a:rPr>
              <a:t>。</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800" dirty="0">
                <a:solidFill>
                  <a:srgbClr val="C00000"/>
                </a:solidFill>
                <a:latin typeface="宋体" panose="02010600030101010101" pitchFamily="2" charset="-122"/>
              </a:rPr>
              <a:t>三、农业技术经济效果的指标评价方法</a:t>
            </a: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（一）比较分析法</a:t>
            </a: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、平行比较法。</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、分组比较法。</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、动态比较法。</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848759248"/>
      </p:ext>
    </p:extLst>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80"/>
              <a:ext cx="3027" cy="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农业技术经济效果评价方法</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三、农业技术经济效果的指标评价方法</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3769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30000"/>
              </a:lnSpc>
              <a:spcBef>
                <a:spcPts val="600"/>
              </a:spcBef>
              <a:spcAft>
                <a:spcPct val="0"/>
              </a:spcAft>
              <a:buClr>
                <a:srgbClr val="D9050A"/>
              </a:buClr>
              <a:buSzPct val="85000"/>
              <a:tabLst/>
              <a:defRPr/>
            </a:pPr>
            <a:r>
              <a:rPr lang="zh-CN" altLang="en-US" sz="2400" b="1" dirty="0">
                <a:solidFill>
                  <a:srgbClr val="C00000"/>
                </a:solidFill>
                <a:latin typeface="宋体" panose="02010600030101010101" pitchFamily="2" charset="-122"/>
              </a:rPr>
              <a:t>（二）综合评分法</a:t>
            </a:r>
          </a:p>
          <a:p>
            <a:pPr lvl="0" algn="just" eaLnBrk="1" latinLnBrk="1" hangingPunct="1">
              <a:lnSpc>
                <a:spcPct val="130000"/>
              </a:lnSpc>
              <a:spcBef>
                <a:spcPts val="600"/>
              </a:spcBef>
              <a:buClr>
                <a:srgbClr val="D9050A"/>
              </a:buClr>
              <a:buSzPct val="85000"/>
              <a:buFont typeface="Wingdings" panose="05000000000000000000" pitchFamily="2" charset="2"/>
              <a:buChar char="u"/>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综合评分法是对不同技术方案设置多项指标，通过“给分”进行综合评价和选优的一种数量分析方法</a:t>
            </a:r>
            <a:r>
              <a:rPr lang="zh-CN" altLang="en-US" sz="2400" dirty="0">
                <a:solidFill>
                  <a:srgbClr val="000000"/>
                </a:solidFill>
                <a:latin typeface="宋体" panose="02010600030101010101" pitchFamily="2" charset="-122"/>
              </a:rPr>
              <a:t>。</a:t>
            </a:r>
            <a:endParaRPr lang="en-US" altLang="zh-CN" sz="2400" dirty="0">
              <a:solidFill>
                <a:srgbClr val="000000"/>
              </a:solidFill>
              <a:latin typeface="宋体" panose="02010600030101010101" pitchFamily="2" charset="-122"/>
            </a:endParaRPr>
          </a:p>
          <a:p>
            <a:pPr lvl="0" algn="just" eaLnBrk="1" latinLnBrk="1" hangingPunct="1">
              <a:lnSpc>
                <a:spcPct val="130000"/>
              </a:lnSpc>
              <a:spcBef>
                <a:spcPts val="600"/>
              </a:spcBef>
              <a:buClr>
                <a:srgbClr val="D9050A"/>
              </a:buClr>
              <a:buSzPct val="85000"/>
              <a:buFont typeface="Wingdings" panose="05000000000000000000" pitchFamily="2" charset="2"/>
              <a:buChar char="u"/>
            </a:pPr>
            <a:r>
              <a:rPr lang="zh-CN" altLang="en-US" sz="2400" dirty="0">
                <a:solidFill>
                  <a:srgbClr val="000000"/>
                </a:solidFill>
                <a:latin typeface="宋体" panose="02010600030101010101" pitchFamily="2" charset="-122"/>
              </a:rPr>
              <a:t>综合评分法的具体步骤如下：</a:t>
            </a:r>
          </a:p>
          <a:p>
            <a:pPr lvl="0" algn="just" eaLnBrk="1" latinLnBrk="1" hangingPunct="1">
              <a:lnSpc>
                <a:spcPct val="130000"/>
              </a:lnSpc>
              <a:spcBef>
                <a:spcPts val="600"/>
              </a:spcBef>
              <a:buClr>
                <a:srgbClr val="D9050A"/>
              </a:buClr>
              <a:buSzPct val="85000"/>
            </a:pPr>
            <a:r>
              <a:rPr lang="en-US" altLang="zh-CN" sz="2400" dirty="0">
                <a:solidFill>
                  <a:srgbClr val="000000"/>
                </a:solidFill>
                <a:latin typeface="宋体" panose="02010600030101010101" pitchFamily="2" charset="-122"/>
              </a:rPr>
              <a:t>    1</a:t>
            </a:r>
            <a:r>
              <a:rPr lang="zh-CN" altLang="en-US" sz="2400" dirty="0">
                <a:solidFill>
                  <a:srgbClr val="000000"/>
                </a:solidFill>
                <a:latin typeface="宋体" panose="02010600030101010101" pitchFamily="2" charset="-122"/>
              </a:rPr>
              <a:t>、选择评价指标。</a:t>
            </a:r>
          </a:p>
          <a:p>
            <a:pPr lvl="0" algn="just" eaLnBrk="1" latinLnBrk="1" hangingPunct="1">
              <a:lnSpc>
                <a:spcPct val="130000"/>
              </a:lnSpc>
              <a:spcBef>
                <a:spcPts val="600"/>
              </a:spcBef>
              <a:buClr>
                <a:srgbClr val="D9050A"/>
              </a:buClr>
              <a:buSzPct val="85000"/>
            </a:pPr>
            <a:r>
              <a:rPr lang="en-US" altLang="zh-CN" sz="2400" dirty="0">
                <a:solidFill>
                  <a:srgbClr val="000000"/>
                </a:solidFill>
                <a:latin typeface="宋体" panose="02010600030101010101" pitchFamily="2" charset="-122"/>
              </a:rPr>
              <a:t>    2</a:t>
            </a:r>
            <a:r>
              <a:rPr lang="zh-CN" altLang="en-US" sz="2400" dirty="0">
                <a:solidFill>
                  <a:srgbClr val="000000"/>
                </a:solidFill>
                <a:latin typeface="宋体" panose="02010600030101010101" pitchFamily="2" charset="-122"/>
              </a:rPr>
              <a:t>、确定评价指标的权重。</a:t>
            </a:r>
          </a:p>
          <a:p>
            <a:pPr lvl="0" algn="just" eaLnBrk="1" latinLnBrk="1" hangingPunct="1">
              <a:lnSpc>
                <a:spcPct val="130000"/>
              </a:lnSpc>
              <a:spcBef>
                <a:spcPts val="600"/>
              </a:spcBef>
              <a:buClr>
                <a:srgbClr val="D9050A"/>
              </a:buClr>
              <a:buSzPct val="85000"/>
            </a:pPr>
            <a:r>
              <a:rPr lang="en-US" altLang="zh-CN" sz="2400" dirty="0">
                <a:solidFill>
                  <a:srgbClr val="000000"/>
                </a:solidFill>
                <a:latin typeface="宋体" panose="02010600030101010101" pitchFamily="2" charset="-122"/>
              </a:rPr>
              <a:t>    3</a:t>
            </a:r>
            <a:r>
              <a:rPr lang="zh-CN" altLang="en-US" sz="2400" dirty="0">
                <a:solidFill>
                  <a:srgbClr val="000000"/>
                </a:solidFill>
                <a:latin typeface="宋体" panose="02010600030101010101" pitchFamily="2" charset="-122"/>
              </a:rPr>
              <a:t>、确定评分标准，逐项进行评分。</a:t>
            </a:r>
            <a:endParaRPr lang="en-US" altLang="zh-CN" sz="24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第三节</a:t>
            </a:r>
          </a:p>
        </p:txBody>
      </p:sp>
    </p:spTree>
    <p:extLst>
      <p:ext uri="{BB962C8B-B14F-4D97-AF65-F5344CB8AC3E}">
        <p14:creationId xmlns:p14="http://schemas.microsoft.com/office/powerpoint/2010/main" xmlns="" val="455940344"/>
      </p:ext>
    </p:extLst>
  </p:cSld>
  <p:clrMapOvr>
    <a:masterClrMapping/>
  </p:clrMapOvr>
  <p:transition spd="slow">
    <p:pull dir="ld"/>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农业技术创新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18434" y="116966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一、农业技术创新的内涵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8433" y="1687521"/>
            <a:ext cx="8348664" cy="3329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50000"/>
              </a:lnSpc>
              <a:spcBef>
                <a:spcPts val="600"/>
              </a:spcBef>
              <a:spcAft>
                <a:spcPct val="0"/>
              </a:spcAft>
              <a:buClr>
                <a:srgbClr val="D9050A"/>
              </a:buClr>
              <a:buSzPct val="85000"/>
              <a:buFont typeface="Wingdings" panose="05000000000000000000" pitchFamily="2" charset="2"/>
              <a:buChar char="u"/>
              <a:tabLst/>
              <a:defRPr/>
            </a:pPr>
            <a:r>
              <a:rPr kumimoji="0" lang="zh-CN" altLang="en-US" sz="2400" b="1" i="0" u="none" strike="noStrike" kern="1200" cap="none" spc="0" normalizeH="0" baseline="0" noProof="0" dirty="0">
                <a:ln>
                  <a:noFill/>
                </a:ln>
                <a:solidFill>
                  <a:srgbClr val="0070C0"/>
                </a:solidFill>
                <a:effectLst/>
                <a:uLnTx/>
                <a:uFillTx/>
                <a:latin typeface="宋体" panose="02010600030101010101" pitchFamily="2" charset="-122"/>
                <a:ea typeface="宋体" panose="02010600030101010101" pitchFamily="2" charset="-122"/>
                <a:cs typeface="+mn-cs"/>
              </a:rPr>
              <a:t>农业技术创新</a:t>
            </a:r>
            <a:r>
              <a:rPr lang="zh-CN" altLang="en-US" sz="2400" dirty="0">
                <a:solidFill>
                  <a:srgbClr val="000000"/>
                </a:solidFill>
                <a:latin typeface="宋体" panose="02010600030101010101" pitchFamily="2" charset="-122"/>
              </a:rPr>
              <a:t>是指</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从薪产品、新技术、新管理方法和新生产组织模式设想的产生，到普遍推广应用所引起的农业生产要素的重新组合与利用效率的提高，并表现为农产品产出量的增加与供应能力的增强、生产成本的降低或农业服务水平的改善，包括新思想的产生、研究、开发、商业化生产到扩散等一系列复杂的创造过程。</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xmlns="" val="713692717"/>
      </p:ext>
    </p:extLst>
  </p:cSld>
  <p:clrMapOvr>
    <a:masterClrMapping/>
  </p:clrMapOvr>
  <p:transition spd="slow">
    <p:pull dir="l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农业技术创新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120347"/>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一、农业技术创新的内涵</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23078" y="1751008"/>
            <a:ext cx="8348664" cy="3865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30000"/>
              </a:lnSpc>
              <a:spcBef>
                <a:spcPts val="400"/>
              </a:spcBef>
              <a:spcAft>
                <a:spcPct val="0"/>
              </a:spcAft>
              <a:buClr>
                <a:srgbClr val="D9050A"/>
              </a:buClr>
              <a:buSzPct val="85000"/>
              <a:buFont typeface="Wingdings" panose="05000000000000000000" pitchFamily="2" charset="2"/>
              <a:buChar char="u"/>
              <a:tabLst/>
              <a:defRPr/>
            </a:pP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正确了解农业技术创新概念，必须把握以下几个方面：</a:t>
            </a:r>
          </a:p>
          <a:p>
            <a:pPr marL="0" marR="0" lvl="0" indent="0" algn="just" defTabSz="914400" rtl="0" eaLnBrk="1" fontAlgn="base" latinLnBrk="1" hangingPunct="1">
              <a:lnSpc>
                <a:spcPct val="130000"/>
              </a:lnSpc>
              <a:spcBef>
                <a:spcPts val="0"/>
              </a:spcBef>
              <a:spcAft>
                <a:spcPct val="0"/>
              </a:spcAft>
              <a:buClr>
                <a:srgbClr val="D9050A"/>
              </a:buClr>
              <a:buSzPct val="85000"/>
              <a:buFontTx/>
              <a:buNone/>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、农业技术创新是一个复杂的过程。</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30000"/>
              </a:lnSpc>
              <a:spcBef>
                <a:spcPts val="0"/>
              </a:spcBef>
              <a:spcAft>
                <a:spcPct val="0"/>
              </a:spcAft>
              <a:buClr>
                <a:srgbClr val="D9050A"/>
              </a:buClr>
              <a:buSzPct val="85000"/>
              <a:buFontTx/>
              <a:buNone/>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、农业技术创新本身是农业经济过程中的内生变量而不是外生变量。</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30000"/>
              </a:lnSpc>
              <a:spcBef>
                <a:spcPts val="0"/>
              </a:spcBef>
              <a:spcAft>
                <a:spcPct val="0"/>
              </a:spcAft>
              <a:buClr>
                <a:srgbClr val="D9050A"/>
              </a:buClr>
              <a:buSzPct val="85000"/>
              <a:buFontTx/>
              <a:buNone/>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、农业技术创新成功与否，主要是以投入农业生产活动所产生的经济效益、社会效益、生态效益或三者的综合效益为衡量标志。</a:t>
            </a:r>
            <a:endPar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30000"/>
              </a:lnSpc>
              <a:spcBef>
                <a:spcPts val="0"/>
              </a:spcBef>
              <a:spcAft>
                <a:spcPct val="0"/>
              </a:spcAft>
              <a:buClr>
                <a:srgbClr val="D9050A"/>
              </a:buClr>
              <a:buSzPct val="85000"/>
              <a:buFontTx/>
              <a:buNone/>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4</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、农业技术创新不仅包括硬技术创新，而且包括软技术创新。</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xmlns="" val="2947937167"/>
      </p:ext>
    </p:extLst>
  </p:cSld>
  <p:clrMapOvr>
    <a:masterClrMapping/>
  </p:clrMapOvr>
  <p:transition spd="slow">
    <p:pull dir="ld"/>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矩形 8196">
            <a:extLst>
              <a:ext uri="{FF2B5EF4-FFF2-40B4-BE49-F238E27FC236}">
                <a16:creationId xmlns:a16="http://schemas.microsoft.com/office/drawing/2014/main" xmlns="" id="{742CF26A-4522-4703-8D0D-AFFF3FFCF357}"/>
              </a:ext>
            </a:extLst>
          </p:cNvPr>
          <p:cNvSpPr>
            <a:spLocks noChangeArrowheads="1"/>
          </p:cNvSpPr>
          <p:nvPr/>
        </p:nvSpPr>
        <p:spPr bwMode="auto">
          <a:xfrm>
            <a:off x="1691808" y="2232025"/>
            <a:ext cx="5940396" cy="2576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第一节 农业科技与管理概述</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第二节 农业技术推广</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第三节 农业技术经济效果评价方法</a:t>
            </a:r>
            <a:endParaRPr lang="en-US" altLang="zh-CN" sz="2800" b="1" noProof="1">
              <a:solidFill>
                <a:srgbClr val="000000"/>
              </a:solidFill>
              <a:latin typeface="宋体" panose="02010600030101010101" pitchFamily="2" charset="-122"/>
              <a:cs typeface="宋体" panose="02010600030101010101" pitchFamily="2" charset="-122"/>
            </a:endParaRPr>
          </a:p>
          <a:p>
            <a:pPr lvl="0" eaLnBrk="1" hangingPunct="1">
              <a:lnSpc>
                <a:spcPct val="150000"/>
              </a:lnSpc>
              <a:spcBef>
                <a:spcPct val="0"/>
              </a:spcBef>
              <a:buNone/>
              <a:defRPr/>
            </a:pPr>
            <a:r>
              <a:rPr lang="zh-CN" altLang="en-US" sz="2800" b="1" noProof="1">
                <a:solidFill>
                  <a:srgbClr val="000000"/>
                </a:solidFill>
                <a:latin typeface="宋体" panose="02010600030101010101" pitchFamily="2" charset="-122"/>
                <a:cs typeface="宋体" panose="02010600030101010101" pitchFamily="2" charset="-122"/>
              </a:rPr>
              <a:t>第四节 农业技术创新</a:t>
            </a:r>
            <a:endParaRPr lang="en-US" altLang="zh-CN" sz="2800" b="1" noProof="1">
              <a:solidFill>
                <a:srgbClr val="000000"/>
              </a:solidFill>
              <a:latin typeface="宋体" panose="02010600030101010101" pitchFamily="2" charset="-122"/>
              <a:cs typeface="宋体" panose="02010600030101010101" pitchFamily="2" charset="-122"/>
            </a:endParaRPr>
          </a:p>
        </p:txBody>
      </p:sp>
      <p:sp>
        <p:nvSpPr>
          <p:cNvPr id="8208" name="动作按钮: 前进或下一项 8207">
            <a:hlinkClick r:id="" action="ppaction://hlinkshowjump?jump=nextslide" highlightClick="1"/>
            <a:extLst>
              <a:ext uri="{FF2B5EF4-FFF2-40B4-BE49-F238E27FC236}">
                <a16:creationId xmlns:a16="http://schemas.microsoft.com/office/drawing/2014/main" xmlns="" id="{4AC58D46-CAD4-48F6-BE04-EE0BEA73765D}"/>
              </a:ext>
            </a:extLst>
          </p:cNvPr>
          <p:cNvSpPr/>
          <p:nvPr/>
        </p:nvSpPr>
        <p:spPr>
          <a:xfrm>
            <a:off x="2501900" y="1089025"/>
            <a:ext cx="360363" cy="179388"/>
          </a:xfrm>
          <a:prstGeom prst="actionButtonForwardNext">
            <a:avLst/>
          </a:prstGeom>
          <a:noFill/>
          <a:ln w="9525">
            <a:noFill/>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sz="3200" b="0" i="0" u="none" strike="noStrike" kern="1200" cap="none" spc="0" normalizeH="0" baseline="0" noProof="1">
              <a:ln>
                <a:noFill/>
              </a:ln>
              <a:solidFill>
                <a:srgbClr val="000000"/>
              </a:solidFill>
              <a:effectLst>
                <a:outerShdw blurRad="38100" dist="38100" dir="2700000">
                  <a:srgbClr val="FFFFFF"/>
                </a:outerShdw>
              </a:effectLst>
              <a:uLnTx/>
              <a:uFillTx/>
              <a:latin typeface="Arial" panose="020B0604020202020204" pitchFamily="34" charset="0"/>
              <a:ea typeface="黑体" panose="02010609060101010101" pitchFamily="2" charset="-122"/>
              <a:cs typeface="+mn-cs"/>
            </a:endParaRPr>
          </a:p>
        </p:txBody>
      </p:sp>
      <p:sp>
        <p:nvSpPr>
          <p:cNvPr id="4" name="标题 3">
            <a:extLst>
              <a:ext uri="{FF2B5EF4-FFF2-40B4-BE49-F238E27FC236}">
                <a16:creationId xmlns:a16="http://schemas.microsoft.com/office/drawing/2014/main" xmlns="" id="{9A07FA63-6C44-4BBF-B4B8-7A452A135F2D}"/>
              </a:ext>
            </a:extLst>
          </p:cNvPr>
          <p:cNvSpPr>
            <a:spLocks noGrp="1"/>
          </p:cNvSpPr>
          <p:nvPr>
            <p:ph type="title"/>
          </p:nvPr>
        </p:nvSpPr>
        <p:spPr>
          <a:xfrm>
            <a:off x="457200" y="696913"/>
            <a:ext cx="8229600" cy="1143000"/>
          </a:xfrm>
        </p:spPr>
        <p:txBody>
          <a:bodyPr/>
          <a:lstStyle/>
          <a:p>
            <a:pPr eaLnBrk="1" hangingPunct="1">
              <a:defRPr/>
            </a:pPr>
            <a:r>
              <a:rPr lang="zh-CN" altLang="en-US" sz="4000" b="1" dirty="0">
                <a:ln w="0"/>
                <a:solidFill>
                  <a:schemeClr val="tx1"/>
                </a:solidFill>
                <a:effectLst>
                  <a:outerShdw blurRad="38100" dist="19050" dir="2700000" algn="tl" rotWithShape="0">
                    <a:schemeClr val="dk1">
                      <a:alpha val="40000"/>
                    </a:schemeClr>
                  </a:outerShdw>
                </a:effectLst>
              </a:rPr>
              <a:t>第十二章 农业科技与管理</a:t>
            </a:r>
          </a:p>
        </p:txBody>
      </p:sp>
    </p:spTree>
  </p:cSld>
  <p:clrMapOvr>
    <a:masterClrMapping/>
  </p:clrMapOvr>
  <p:transition spd="slow">
    <p:pull dir="ld"/>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农业技术创新</a:t>
              </a:r>
              <a:endPar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endParaRP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二、影响农业技术创新的因素</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665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（一）市场需求规模</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（二）科研投入水平</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（三）技术推广情况</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（四）农业信贷支撑</a:t>
            </a:r>
          </a:p>
          <a:p>
            <a:pPr lvl="0" algn="just" eaLnBrk="1" latinLnBrk="1" hangingPunct="1">
              <a:lnSpc>
                <a:spcPct val="120000"/>
              </a:lnSpc>
              <a:spcBef>
                <a:spcPts val="600"/>
              </a:spcBef>
              <a:buClr>
                <a:srgbClr val="D9050A"/>
              </a:buClr>
              <a:buSzPct val="85000"/>
            </a:pPr>
            <a:r>
              <a:rPr lang="zh-CN" altLang="en-US" sz="2800" dirty="0">
                <a:solidFill>
                  <a:srgbClr val="C00000"/>
                </a:solidFill>
                <a:latin typeface="宋体" panose="02010600030101010101" pitchFamily="2" charset="-122"/>
              </a:rPr>
              <a:t>三、提高我国农业科技创新能力的途径</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（一）解放思想，提高农业科技创新意识</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（二）建立健全良好的农业科技创新机制</a:t>
            </a:r>
          </a:p>
          <a:p>
            <a:pPr lvl="0" algn="just" eaLnBrk="1" latinLnBrk="1" hangingPunct="1">
              <a:lnSpc>
                <a:spcPct val="120000"/>
              </a:lnSpc>
              <a:spcBef>
                <a:spcPts val="600"/>
              </a:spcBef>
              <a:buClr>
                <a:srgbClr val="D9050A"/>
              </a:buClr>
              <a:buSzPct val="85000"/>
            </a:pPr>
            <a:r>
              <a:rPr lang="zh-CN" altLang="en-US" sz="2400" dirty="0">
                <a:solidFill>
                  <a:srgbClr val="000000"/>
                </a:solidFill>
                <a:latin typeface="宋体" panose="02010600030101010101" pitchFamily="2" charset="-122"/>
              </a:rPr>
              <a:t>（三）推广农业先进实用技术</a:t>
            </a:r>
          </a:p>
          <a:p>
            <a:pPr lvl="0" algn="just" eaLnBrk="1" latinLnBrk="1" hangingPunct="1">
              <a:spcBef>
                <a:spcPts val="600"/>
              </a:spcBef>
              <a:buClr>
                <a:srgbClr val="D9050A"/>
              </a:buClr>
              <a:buSzPct val="85000"/>
              <a:buFont typeface="Wingdings" panose="05000000000000000000" pitchFamily="2" charset="2"/>
              <a:buChar char="u"/>
            </a:pPr>
            <a:endParaRPr lang="zh-CN" altLang="en-US"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第四节</a:t>
            </a:r>
          </a:p>
        </p:txBody>
      </p:sp>
    </p:spTree>
    <p:extLst>
      <p:ext uri="{BB962C8B-B14F-4D97-AF65-F5344CB8AC3E}">
        <p14:creationId xmlns:p14="http://schemas.microsoft.com/office/powerpoint/2010/main" xmlns="" val="4085896497"/>
      </p:ext>
    </p:extLst>
  </p:cSld>
  <p:clrMapOvr>
    <a:masterClrMapping/>
  </p:clrMapOvr>
  <p:transition spd="slow">
    <p:pull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dirty="0">
                <a:solidFill>
                  <a:srgbClr val="FF0000"/>
                </a:solidFill>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eaLnBrk="1" hangingPunct="1">
                <a:buFont typeface="Arial" panose="020B0604020202020204" pitchFamily="34" charset="0"/>
                <a:buNone/>
                <a:defRPr/>
              </a:pPr>
              <a:endParaRPr lang="zh-CN" altLang="en-US">
                <a:solidFill>
                  <a:srgbClr val="000000"/>
                </a:solidFill>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b="1" dirty="0">
                  <a:solidFill>
                    <a:srgbClr val="FF0000"/>
                  </a:solidFill>
                  <a:latin typeface="宋体" panose="02010600030101010101" pitchFamily="2" charset="-122"/>
                  <a:sym typeface="+mn-ea"/>
                </a:rPr>
                <a:t>农业科技与管理概述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zh-CN" altLang="en-US" sz="2800" dirty="0">
                <a:solidFill>
                  <a:srgbClr val="C00000"/>
                </a:solidFill>
                <a:latin typeface="宋体" panose="02010600030101010101" pitchFamily="2" charset="-122"/>
                <a:sym typeface="宋体" panose="02010600030101010101" pitchFamily="2" charset="-122"/>
              </a:rPr>
              <a:t>一、农业科技管理的含义</a:t>
            </a:r>
            <a:endParaRPr lang="en-US" altLang="zh-CN" sz="2800" dirty="0">
              <a:solidFill>
                <a:srgbClr val="C00000"/>
              </a:solidFill>
              <a:latin typeface="宋体" panose="02010600030101010101" pitchFamily="2" charset="-122"/>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33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（一）农业科技的特点</a:t>
            </a:r>
            <a:endParaRPr lang="en-US" altLang="zh-CN" sz="2400" b="1" dirty="0">
              <a:solidFill>
                <a:srgbClr val="C00000"/>
              </a:solidFill>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农业科技具有自身的一般特征，这正与农业的特殊性密切相关。农业科技尤其自身独特的特点主要表现在以下几个方面：</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en-US" altLang="zh-CN" sz="2200" dirty="0">
                <a:latin typeface="宋体" panose="02010600030101010101" pitchFamily="2" charset="-122"/>
              </a:rPr>
              <a:t>  1</a:t>
            </a:r>
            <a:r>
              <a:rPr lang="zh-CN" altLang="en-US" sz="2200" dirty="0">
                <a:latin typeface="宋体" panose="02010600030101010101" pitchFamily="2" charset="-122"/>
              </a:rPr>
              <a:t>、地域性。</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en-US" altLang="zh-CN" sz="2200" dirty="0">
                <a:latin typeface="宋体" panose="02010600030101010101" pitchFamily="2" charset="-122"/>
              </a:rPr>
              <a:t>  2</a:t>
            </a:r>
            <a:r>
              <a:rPr lang="zh-CN" altLang="en-US" sz="2200" dirty="0">
                <a:latin typeface="宋体" panose="02010600030101010101" pitchFamily="2" charset="-122"/>
              </a:rPr>
              <a:t>、不确定性。</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en-US" altLang="zh-CN" sz="2200" dirty="0">
                <a:latin typeface="宋体" panose="02010600030101010101" pitchFamily="2" charset="-122"/>
              </a:rPr>
              <a:t>  3</a:t>
            </a:r>
            <a:r>
              <a:rPr lang="zh-CN" altLang="en-US" sz="2200" dirty="0">
                <a:latin typeface="宋体" panose="02010600030101010101" pitchFamily="2" charset="-122"/>
              </a:rPr>
              <a:t>、连续性。</a:t>
            </a:r>
            <a:endParaRPr lang="en-US" altLang="zh-CN" sz="2200" dirty="0">
              <a:latin typeface="宋体" panose="02010600030101010101" pitchFamily="2" charset="-122"/>
            </a:endParaRPr>
          </a:p>
          <a:p>
            <a:pPr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（二）农业科技管理的含义</a:t>
            </a:r>
            <a:endParaRPr lang="en-US" altLang="zh-CN" sz="2400" b="1" dirty="0">
              <a:solidFill>
                <a:srgbClr val="C00000"/>
              </a:solidFill>
              <a:latin typeface="宋体" panose="02010600030101010101" pitchFamily="2" charset="-122"/>
            </a:endParaRPr>
          </a:p>
          <a:p>
            <a:pPr algn="just" eaLnBrk="1" latinLnBrk="1" hangingPunct="1">
              <a:spcBef>
                <a:spcPts val="600"/>
              </a:spcBef>
              <a:buClr>
                <a:srgbClr val="D9050A"/>
              </a:buClr>
              <a:buSzPct val="85000"/>
              <a:buFont typeface="Wingdings" panose="05000000000000000000" pitchFamily="2" charset="2"/>
              <a:buChar char="u"/>
            </a:pPr>
            <a:r>
              <a:rPr lang="zh-CN" altLang="en-US" sz="2200" dirty="0">
                <a:latin typeface="宋体" panose="02010600030101010101" pitchFamily="2" charset="-122"/>
              </a:rPr>
              <a:t>农业科技管理就是以科学研究为对象，采用现代的管理方法和手段，按照科技本身发展规律，对科技活动进行组织、指挥、计划、协调和控制。它包括行政管理和农业科技管理创造性的研究活动两项基本内容。</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solidFill>
                <a:srgbClr val="000000"/>
              </a:solidFill>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algn="ctr">
              <a:buFont typeface="Arial" panose="020B0604020202020204" pitchFamily="34" charset="0"/>
              <a:buNone/>
              <a:defRPr/>
            </a:pPr>
            <a:r>
              <a:rPr lang="zh-CN" altLang="en-US" b="1" dirty="0">
                <a:solidFill>
                  <a:srgbClr val="FF0000"/>
                </a:solidFill>
                <a:effectLst>
                  <a:outerShdw blurRad="38100" dist="38100" dir="2700000" algn="tl">
                    <a:srgbClr val="C0C0C0"/>
                  </a:outerShdw>
                </a:effectLst>
                <a:latin typeface="宋体" panose="02010600030101010101" pitchFamily="2" charset="-122"/>
              </a:rPr>
              <a:t>第一节</a:t>
            </a:r>
          </a:p>
        </p:txBody>
      </p:sp>
    </p:spTree>
  </p:cSld>
  <p:clrMapOvr>
    <a:masterClrMapping/>
  </p:clrMapOvr>
  <p:transition spd="slow">
    <p:pull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农业科技与管理概述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一、农业科技管理的含义</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140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lnSpc>
                <a:spcPct val="110000"/>
              </a:lnSpc>
              <a:spcBef>
                <a:spcPts val="600"/>
              </a:spcBef>
              <a:buClr>
                <a:srgbClr val="D9050A"/>
              </a:buClr>
              <a:buSzPct val="85000"/>
            </a:pPr>
            <a:r>
              <a:rPr lang="zh-CN" altLang="en-US" sz="2400" b="1" dirty="0">
                <a:solidFill>
                  <a:srgbClr val="C00000"/>
                </a:solidFill>
                <a:latin typeface="宋体" panose="02010600030101010101" pitchFamily="2" charset="-122"/>
              </a:rPr>
              <a:t>（三）农业科技管理的任务</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、正确选择和推广农业适用技术</a:t>
            </a: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、大力发展农业科学技术的示范和推广工作</a:t>
            </a: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、搞好农村智力开发和农民科技培训工作</a:t>
            </a:r>
            <a:endParaRPr lang="en-US" altLang="zh-CN" sz="2200" dirty="0">
              <a:solidFill>
                <a:srgbClr val="000000"/>
              </a:solidFill>
              <a:latin typeface="宋体" panose="02010600030101010101" pitchFamily="2" charset="-122"/>
            </a:endParaRPr>
          </a:p>
          <a:p>
            <a:pPr lvl="0" algn="just" eaLnBrk="1" latinLnBrk="1" hangingPunct="1">
              <a:lnSpc>
                <a:spcPct val="110000"/>
              </a:lnSpc>
              <a:spcBef>
                <a:spcPts val="600"/>
              </a:spcBef>
              <a:buClr>
                <a:srgbClr val="D9050A"/>
              </a:buClr>
              <a:buSzPct val="85000"/>
            </a:pPr>
            <a:r>
              <a:rPr lang="zh-CN" altLang="en-US" sz="2800" dirty="0">
                <a:solidFill>
                  <a:srgbClr val="C00000"/>
                </a:solidFill>
                <a:latin typeface="宋体" panose="02010600030101010101" pitchFamily="2" charset="-122"/>
              </a:rPr>
              <a:t>二、农业科技管理的内容</a:t>
            </a:r>
            <a:endParaRPr lang="en-US" altLang="zh-CN" sz="2800" dirty="0">
              <a:solidFill>
                <a:srgbClr val="C00000"/>
              </a:solidFill>
              <a:latin typeface="宋体" panose="02010600030101010101" pitchFamily="2" charset="-122"/>
            </a:endParaRPr>
          </a:p>
          <a:p>
            <a:pPr lvl="0" algn="just" eaLnBrk="1" latinLnBrk="1" hangingPunct="1">
              <a:lnSpc>
                <a:spcPct val="110000"/>
              </a:lnSpc>
              <a:spcBef>
                <a:spcPts val="600"/>
              </a:spcBef>
              <a:buClr>
                <a:srgbClr val="D9050A"/>
              </a:buClr>
              <a:buSzPct val="85000"/>
            </a:pPr>
            <a:r>
              <a:rPr lang="zh-CN" altLang="en-US" sz="2400" b="1" dirty="0">
                <a:solidFill>
                  <a:srgbClr val="C00000"/>
                </a:solidFill>
                <a:latin typeface="宋体" panose="02010600030101010101" pitchFamily="2" charset="-122"/>
              </a:rPr>
              <a:t>（一）农业科技管理的行政方面</a:t>
            </a:r>
            <a:endParaRPr lang="en-US" altLang="zh-CN" sz="2400" b="1" dirty="0">
              <a:solidFill>
                <a:srgbClr val="C00000"/>
              </a:solidFill>
              <a:latin typeface="宋体" panose="02010600030101010101" pitchFamily="2" charset="-122"/>
            </a:endParaRP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1</a:t>
            </a:r>
            <a:r>
              <a:rPr lang="zh-CN" altLang="en-US" sz="2400" dirty="0">
                <a:solidFill>
                  <a:srgbClr val="000000"/>
                </a:solidFill>
                <a:latin typeface="宋体" panose="02010600030101010101" pitchFamily="2" charset="-122"/>
              </a:rPr>
              <a:t>、农业科技政策的制定</a:t>
            </a:r>
          </a:p>
          <a:p>
            <a:pPr lvl="0" algn="just" eaLnBrk="1" latinLnBrk="1" hangingPunct="1">
              <a:lnSpc>
                <a:spcPct val="110000"/>
              </a:lnSpc>
              <a:spcBef>
                <a:spcPts val="600"/>
              </a:spcBef>
              <a:buClr>
                <a:srgbClr val="D9050A"/>
              </a:buClr>
              <a:buSzPct val="85000"/>
            </a:pPr>
            <a:r>
              <a:rPr lang="zh-CN" altLang="en-US" sz="2200" dirty="0">
                <a:solidFill>
                  <a:srgbClr val="000000"/>
                </a:solidFill>
                <a:latin typeface="宋体" panose="02010600030101010101" pitchFamily="2" charset="-122"/>
              </a:rPr>
              <a:t>    农业科技政策是指在一定历史时期和一定目标下，为发展农业科学技术和协调科技发展中的各项关系而制定的规划和措施。</a:t>
            </a:r>
            <a:endParaRPr lang="en-US" altLang="zh-CN"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xmlns="" val="3976222380"/>
      </p:ext>
    </p:extLst>
  </p:cSld>
  <p:clrMapOvr>
    <a:masterClrMapping/>
  </p:clrMapOvr>
  <p:transition spd="slow">
    <p:pull dir="ld"/>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农业科技与管理概述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二、农业科技管理的内容</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5150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（一）农业科技管理的行政方面</a:t>
            </a:r>
            <a:endParaRPr lang="en-US" altLang="zh-CN" sz="2400" dirty="0">
              <a:solidFill>
                <a:srgbClr val="000000"/>
              </a:solidFill>
              <a:latin typeface="宋体" panose="02010600030101010101" pitchFamily="2" charset="-122"/>
            </a:endParaRPr>
          </a:p>
          <a:p>
            <a:pPr lvl="0" algn="just" eaLnBrk="1" latinLnBrk="1" hangingPunct="1">
              <a:spcBef>
                <a:spcPts val="7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2</a:t>
            </a:r>
            <a:r>
              <a:rPr lang="zh-CN" altLang="en-US" sz="2400" dirty="0">
                <a:solidFill>
                  <a:srgbClr val="000000"/>
                </a:solidFill>
                <a:latin typeface="宋体" panose="02010600030101010101" pitchFamily="2" charset="-122"/>
              </a:rPr>
              <a:t>、农业科技的组织管理</a:t>
            </a:r>
          </a:p>
          <a:p>
            <a:pPr lvl="0" algn="just" eaLnBrk="1" latinLnBrk="1" hangingPunct="1">
              <a:spcBef>
                <a:spcPts val="700"/>
              </a:spcBef>
              <a:buClr>
                <a:srgbClr val="D9050A"/>
              </a:buClr>
              <a:buSzPct val="85000"/>
            </a:pPr>
            <a:r>
              <a:rPr lang="zh-CN" altLang="en-US" sz="2200" dirty="0">
                <a:solidFill>
                  <a:srgbClr val="000000"/>
                </a:solidFill>
                <a:latin typeface="宋体" panose="02010600030101010101" pitchFamily="2" charset="-122"/>
              </a:rPr>
              <a:t>    农业科技组织机构，可以划分为四个层次：（</a:t>
            </a:r>
            <a:r>
              <a:rPr lang="en-US" altLang="zh-CN" sz="2200" dirty="0">
                <a:solidFill>
                  <a:srgbClr val="000000"/>
                </a:solidFill>
                <a:latin typeface="宋体" panose="02010600030101010101" pitchFamily="2" charset="-122"/>
              </a:rPr>
              <a:t>1</a:t>
            </a:r>
            <a:r>
              <a:rPr lang="zh-CN" altLang="en-US" sz="2200" dirty="0">
                <a:solidFill>
                  <a:srgbClr val="000000"/>
                </a:solidFill>
                <a:latin typeface="宋体" panose="02010600030101010101" pitchFamily="2" charset="-122"/>
              </a:rPr>
              <a:t>）领导决策层；（</a:t>
            </a:r>
            <a:r>
              <a:rPr lang="en-US" altLang="zh-CN" sz="2200" dirty="0">
                <a:solidFill>
                  <a:srgbClr val="000000"/>
                </a:solidFill>
                <a:latin typeface="宋体" panose="02010600030101010101" pitchFamily="2" charset="-122"/>
              </a:rPr>
              <a:t>2</a:t>
            </a:r>
            <a:r>
              <a:rPr lang="zh-CN" altLang="en-US" sz="2200" dirty="0">
                <a:solidFill>
                  <a:srgbClr val="000000"/>
                </a:solidFill>
                <a:latin typeface="宋体" panose="02010600030101010101" pitchFamily="2" charset="-122"/>
              </a:rPr>
              <a:t>）组织协调层；（</a:t>
            </a:r>
            <a:r>
              <a:rPr lang="en-US" altLang="zh-CN" sz="2200" dirty="0">
                <a:solidFill>
                  <a:srgbClr val="000000"/>
                </a:solidFill>
                <a:latin typeface="宋体" panose="02010600030101010101" pitchFamily="2" charset="-122"/>
              </a:rPr>
              <a:t>3</a:t>
            </a:r>
            <a:r>
              <a:rPr lang="zh-CN" altLang="en-US" sz="2200" dirty="0">
                <a:solidFill>
                  <a:srgbClr val="000000"/>
                </a:solidFill>
                <a:latin typeface="宋体" panose="02010600030101010101" pitchFamily="2" charset="-122"/>
              </a:rPr>
              <a:t>）科技项目管理层；（</a:t>
            </a:r>
            <a:r>
              <a:rPr lang="en-US" altLang="zh-CN" sz="2200" dirty="0">
                <a:solidFill>
                  <a:srgbClr val="000000"/>
                </a:solidFill>
                <a:latin typeface="宋体" panose="02010600030101010101" pitchFamily="2" charset="-122"/>
              </a:rPr>
              <a:t>4</a:t>
            </a:r>
            <a:r>
              <a:rPr lang="zh-CN" altLang="en-US" sz="2200" dirty="0">
                <a:solidFill>
                  <a:srgbClr val="000000"/>
                </a:solidFill>
                <a:latin typeface="宋体" panose="02010600030101010101" pitchFamily="2" charset="-122"/>
              </a:rPr>
              <a:t>）科技成果推广层</a:t>
            </a:r>
            <a:endParaRPr lang="en-US" altLang="zh-CN" sz="2200" dirty="0">
              <a:solidFill>
                <a:srgbClr val="000000"/>
              </a:solidFill>
              <a:latin typeface="宋体" panose="02010600030101010101" pitchFamily="2" charset="-122"/>
            </a:endParaRPr>
          </a:p>
          <a:p>
            <a:pPr lvl="0" algn="just" eaLnBrk="1" latinLnBrk="1" hangingPunct="1">
              <a:spcBef>
                <a:spcPts val="700"/>
              </a:spcBef>
              <a:buClr>
                <a:srgbClr val="D9050A"/>
              </a:buClr>
              <a:buSzPct val="85000"/>
              <a:buFont typeface="Wingdings" panose="05000000000000000000" pitchFamily="2" charset="2"/>
              <a:buChar char="u"/>
            </a:pPr>
            <a:r>
              <a:rPr lang="en-US" altLang="zh-CN" sz="2400" dirty="0">
                <a:solidFill>
                  <a:srgbClr val="000000"/>
                </a:solidFill>
                <a:latin typeface="宋体" panose="02010600030101010101" pitchFamily="2" charset="-122"/>
              </a:rPr>
              <a:t>3</a:t>
            </a:r>
            <a:r>
              <a:rPr lang="zh-CN" altLang="en-US" sz="2400" dirty="0">
                <a:solidFill>
                  <a:srgbClr val="000000"/>
                </a:solidFill>
                <a:latin typeface="宋体" panose="02010600030101010101" pitchFamily="2" charset="-122"/>
              </a:rPr>
              <a:t>、农业科技的人才管理</a:t>
            </a:r>
          </a:p>
          <a:p>
            <a:pPr lvl="0" algn="just" eaLnBrk="1" latinLnBrk="1" hangingPunct="1">
              <a:spcBef>
                <a:spcPts val="700"/>
              </a:spcBef>
              <a:buClr>
                <a:srgbClr val="D9050A"/>
              </a:buClr>
              <a:buSzPct val="85000"/>
              <a:defRPr/>
            </a:pPr>
            <a:r>
              <a:rPr lang="zh-CN" altLang="en-US" sz="2200" dirty="0">
                <a:solidFill>
                  <a:srgbClr val="000000"/>
                </a:solidFill>
                <a:latin typeface="宋体" panose="02010600030101010101" pitchFamily="2" charset="-122"/>
              </a:rPr>
              <a:t>    做好农业科技的人才管理需要着手做好以下两个方面：</a:t>
            </a:r>
          </a:p>
          <a:p>
            <a:pPr lvl="0" algn="just" eaLnBrk="1" latinLnBrk="1" hangingPunct="1">
              <a:spcBef>
                <a:spcPts val="700"/>
              </a:spcBef>
              <a:buClr>
                <a:srgbClr val="D9050A"/>
              </a:buClr>
              <a:buSzPct val="85000"/>
              <a:defRPr/>
            </a:pPr>
            <a:r>
              <a:rPr lang="zh-CN" altLang="en-US" sz="2200" dirty="0">
                <a:solidFill>
                  <a:srgbClr val="000000"/>
                </a:solidFill>
                <a:latin typeface="宋体" panose="02010600030101010101" pitchFamily="2" charset="-122"/>
              </a:rPr>
              <a:t>    一是合理确定科技队伍的治理结构。</a:t>
            </a:r>
            <a:endParaRPr lang="en-US" altLang="zh-CN" sz="2200" dirty="0">
              <a:solidFill>
                <a:srgbClr val="000000"/>
              </a:solidFill>
              <a:latin typeface="宋体" panose="02010600030101010101" pitchFamily="2" charset="-122"/>
            </a:endParaRPr>
          </a:p>
          <a:p>
            <a:pPr lvl="0" algn="just" eaLnBrk="1" latinLnBrk="1" hangingPunct="1">
              <a:spcBef>
                <a:spcPts val="700"/>
              </a:spcBef>
              <a:buClr>
                <a:srgbClr val="D9050A"/>
              </a:buClr>
              <a:buSzPct val="85000"/>
              <a:defRPr/>
            </a:pPr>
            <a:r>
              <a:rPr lang="zh-CN" altLang="en-US" sz="2200" dirty="0">
                <a:solidFill>
                  <a:srgbClr val="000000"/>
                </a:solidFill>
                <a:latin typeface="宋体" panose="02010600030101010101" pitchFamily="2" charset="-122"/>
              </a:rPr>
              <a:t>    二是科技人员的选拔、任用和培养。</a:t>
            </a:r>
            <a:endParaRPr lang="en-US" altLang="zh-CN" sz="2200" dirty="0">
              <a:solidFill>
                <a:srgbClr val="000000"/>
              </a:solidFill>
              <a:latin typeface="宋体" panose="02010600030101010101" pitchFamily="2" charset="-122"/>
            </a:endParaRPr>
          </a:p>
          <a:p>
            <a:pPr lvl="0" algn="just" eaLnBrk="1" latinLnBrk="1" hangingPunct="1">
              <a:spcBef>
                <a:spcPts val="700"/>
              </a:spcBef>
              <a:buClr>
                <a:srgbClr val="D9050A"/>
              </a:buClr>
              <a:buSzPct val="85000"/>
              <a:buFont typeface="Wingdings" panose="05000000000000000000" pitchFamily="2" charset="2"/>
              <a:buChar char="u"/>
              <a:defRPr/>
            </a:pPr>
            <a:r>
              <a:rPr lang="en-US" altLang="zh-CN" sz="2400" dirty="0">
                <a:solidFill>
                  <a:srgbClr val="000000"/>
                </a:solidFill>
                <a:latin typeface="宋体" panose="02010600030101010101" pitchFamily="2" charset="-122"/>
              </a:rPr>
              <a:t>4</a:t>
            </a:r>
            <a:r>
              <a:rPr lang="zh-CN" altLang="en-US" sz="2400" dirty="0">
                <a:solidFill>
                  <a:srgbClr val="000000"/>
                </a:solidFill>
                <a:latin typeface="宋体" panose="02010600030101010101" pitchFamily="2" charset="-122"/>
              </a:rPr>
              <a:t>、农业科研经费管理</a:t>
            </a:r>
          </a:p>
          <a:p>
            <a:pPr lvl="0" algn="just" eaLnBrk="1" latinLnBrk="1" hangingPunct="1">
              <a:spcBef>
                <a:spcPts val="700"/>
              </a:spcBef>
              <a:buClr>
                <a:srgbClr val="D9050A"/>
              </a:buClr>
              <a:buSzPct val="85000"/>
              <a:defRPr/>
            </a:pPr>
            <a:r>
              <a:rPr lang="zh-CN" altLang="en-US" sz="2200" dirty="0">
                <a:solidFill>
                  <a:srgbClr val="000000"/>
                </a:solidFill>
                <a:latin typeface="宋体" panose="02010600030101010101" pitchFamily="2" charset="-122"/>
              </a:rPr>
              <a:t>    科研经费的分配原则是：保证重点，集中管理。</a:t>
            </a:r>
          </a:p>
          <a:p>
            <a:pPr lvl="0" algn="just" eaLnBrk="1" latinLnBrk="1" hangingPunct="1">
              <a:spcBef>
                <a:spcPts val="600"/>
              </a:spcBef>
              <a:buClr>
                <a:srgbClr val="D9050A"/>
              </a:buClr>
              <a:buSzPct val="85000"/>
              <a:buFont typeface="Wingdings" panose="05000000000000000000" pitchFamily="2" charset="2"/>
              <a:buChar char="u"/>
              <a:defRPr/>
            </a:pP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endParaRPr lang="zh-CN" altLang="en-US" sz="2200" dirty="0">
              <a:solidFill>
                <a:srgbClr val="000000"/>
              </a:solidFill>
              <a:latin typeface="宋体" panose="02010600030101010101" pitchFamily="2" charset="-122"/>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xmlns="" val="825777789"/>
      </p:ext>
    </p:extLst>
  </p:cSld>
  <p:clrMapOvr>
    <a:masterClrMapping/>
  </p:clrMapOvr>
  <p:transition spd="slow">
    <p:pull dir="ld"/>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农业科技与管理概述</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23079" y="1009650"/>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二、农业科技管理的内容</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476168"/>
            <a:ext cx="8348664" cy="4225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00000"/>
              </a:lnSpc>
              <a:spcBef>
                <a:spcPts val="600"/>
              </a:spcBef>
              <a:spcAft>
                <a:spcPct val="0"/>
              </a:spcAft>
              <a:buClr>
                <a:srgbClr val="D9050A"/>
              </a:buClr>
              <a:buSzPct val="85000"/>
              <a:tabLst/>
              <a:defRPr/>
            </a:pPr>
            <a:r>
              <a:rPr lang="zh-CN" altLang="en-US" sz="2400" b="1" dirty="0">
                <a:solidFill>
                  <a:srgbClr val="C00000"/>
                </a:solidFill>
                <a:latin typeface="宋体" panose="02010600030101010101" pitchFamily="2" charset="-122"/>
              </a:rPr>
              <a:t>（二）农业科技管理的创造性研究活动</a:t>
            </a: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、农业科技成果的管理</a:t>
            </a:r>
          </a:p>
          <a:p>
            <a:pPr marL="0" marR="0" lvl="0" indent="0" algn="just" defTabSz="914400" rtl="0" eaLnBrk="1" fontAlgn="base" latinLnBrk="1" hangingPunct="1">
              <a:lnSpc>
                <a:spcPct val="120000"/>
              </a:lnSpc>
              <a:spcBef>
                <a:spcPts val="600"/>
              </a:spcBef>
              <a:spcAft>
                <a:spcPct val="0"/>
              </a:spcAft>
              <a:buClr>
                <a:srgbClr val="D9050A"/>
              </a:buClr>
              <a:buSzPct val="85000"/>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首先，做好农业科技成果的管理和评价。</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20000"/>
              </a:lnSpc>
              <a:spcBef>
                <a:spcPts val="600"/>
              </a:spcBef>
              <a:spcAft>
                <a:spcPct val="0"/>
              </a:spcAft>
              <a:buClr>
                <a:srgbClr val="D9050A"/>
              </a:buClr>
              <a:buSzPct val="85000"/>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其次，做好农业科技成果的推广应用。</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2</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、农业科技的信息管理</a:t>
            </a:r>
          </a:p>
          <a:p>
            <a:pPr marL="0" marR="0" lvl="0" indent="0" algn="just" defTabSz="914400" rtl="0" eaLnBrk="1" fontAlgn="base" latinLnBrk="1" hangingPunct="1">
              <a:lnSpc>
                <a:spcPct val="120000"/>
              </a:lnSpc>
              <a:spcBef>
                <a:spcPts val="600"/>
              </a:spcBef>
              <a:spcAft>
                <a:spcPct val="0"/>
              </a:spcAft>
              <a:buClr>
                <a:srgbClr val="D9050A"/>
              </a:buClr>
              <a:buSzPct val="85000"/>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    农业科技信息管理的任务，是收集、整理、分类、综合、精选、传播科技信息。做好科技信息工作就要求做到“广、快、精、准”四个字。</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20000"/>
              </a:lnSpc>
              <a:spcBef>
                <a:spcPts val="600"/>
              </a:spcBef>
              <a:spcAft>
                <a:spcPct val="0"/>
              </a:spcAft>
              <a:buClr>
                <a:srgbClr val="D9050A"/>
              </a:buClr>
              <a:buSzPct val="85000"/>
              <a:buFont typeface="Wingdings" panose="05000000000000000000" pitchFamily="2" charset="2"/>
              <a:buChar char="u"/>
              <a:tabLst/>
              <a:defRPr/>
            </a:pPr>
            <a:r>
              <a:rPr kumimoji="0" lang="en-US" altLang="zh-CN"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3</a:t>
            </a:r>
            <a:r>
              <a:rPr kumimoji="0" lang="zh-CN" altLang="en-US" sz="24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、科研有偿合同制和专利管理</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第一节</a:t>
            </a:r>
          </a:p>
        </p:txBody>
      </p:sp>
    </p:spTree>
    <p:extLst>
      <p:ext uri="{BB962C8B-B14F-4D97-AF65-F5344CB8AC3E}">
        <p14:creationId xmlns:p14="http://schemas.microsoft.com/office/powerpoint/2010/main" xmlns="" val="646491148"/>
      </p:ext>
    </p:extLst>
  </p:cSld>
  <p:clrMapOvr>
    <a:masterClrMapping/>
  </p:clrMapOvr>
  <p:transition spd="slow">
    <p:pull dir="ld"/>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3600" b="1" dirty="0">
                  <a:solidFill>
                    <a:srgbClr val="FF0000"/>
                  </a:solidFill>
                  <a:latin typeface="宋体" panose="02010600030101010101" pitchFamily="2" charset="-122"/>
                  <a:sym typeface="+mn-ea"/>
                </a:rPr>
                <a:t>农业技术推广</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372259" y="1009650"/>
            <a:ext cx="83994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r>
              <a:rPr lang="zh-CN" altLang="en-US" sz="2800" dirty="0">
                <a:solidFill>
                  <a:srgbClr val="C00000"/>
                </a:solidFill>
                <a:latin typeface="宋体" panose="02010600030101010101" pitchFamily="2" charset="-122"/>
                <a:sym typeface="宋体" panose="02010600030101010101" pitchFamily="2" charset="-122"/>
              </a:rPr>
              <a:t>一、农业技术推广的概念与意义</a:t>
            </a: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372258" y="1448868"/>
            <a:ext cx="8543143" cy="493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（一）农业技术推广的概念</a:t>
            </a:r>
            <a:endParaRPr lang="en-US" altLang="zh-CN" sz="2400" b="1" dirty="0">
              <a:solidFill>
                <a:srgbClr val="C00000"/>
              </a:solidFill>
              <a:latin typeface="宋体" panose="02010600030101010101" pitchFamily="2" charset="-122"/>
            </a:endParaRPr>
          </a:p>
          <a:p>
            <a:pPr lvl="0" algn="just" eaLnBrk="1" latinLnBrk="1" hangingPunct="1">
              <a:lnSpc>
                <a:spcPct val="110000"/>
              </a:lnSpc>
              <a:spcBef>
                <a:spcPts val="600"/>
              </a:spcBef>
              <a:buClr>
                <a:srgbClr val="D9050A"/>
              </a:buClr>
              <a:buSzPct val="85000"/>
              <a:buFont typeface="Wingdings" panose="05000000000000000000" pitchFamily="2" charset="2"/>
              <a:buChar char="u"/>
            </a:pPr>
            <a:r>
              <a:rPr lang="zh-CN" altLang="en-US" sz="2200" b="1" dirty="0">
                <a:solidFill>
                  <a:srgbClr val="0070C0"/>
                </a:solidFill>
                <a:latin typeface="宋体" panose="02010600030101010101" pitchFamily="2" charset="-122"/>
              </a:rPr>
              <a:t>农业技术推广</a:t>
            </a:r>
            <a:r>
              <a:rPr lang="zh-CN" altLang="en-US" sz="2200" dirty="0">
                <a:solidFill>
                  <a:srgbClr val="000000"/>
                </a:solidFill>
                <a:latin typeface="宋体" panose="02010600030101010101" pitchFamily="2" charset="-122"/>
              </a:rPr>
              <a:t>是指通过试验、示范、培训宣传、教育和开展科技服务、提供信息等方式，帮助农民改进生产技能，把农业科研成果和先进技术广泛应用到农业生产实践中去。</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zh-CN" altLang="en-US" sz="2400" b="1" dirty="0">
                <a:solidFill>
                  <a:srgbClr val="C00000"/>
                </a:solidFill>
                <a:latin typeface="宋体" panose="02010600030101010101" pitchFamily="2" charset="-122"/>
              </a:rPr>
              <a:t>（二）农业技术推广的内容及组织形式</a:t>
            </a:r>
            <a:endParaRPr lang="en-US" altLang="zh-CN" sz="2400" b="1" dirty="0">
              <a:solidFill>
                <a:srgbClr val="C00000"/>
              </a:solidFill>
              <a:latin typeface="宋体" panose="02010600030101010101" pitchFamily="2" charset="-122"/>
            </a:endParaRPr>
          </a:p>
          <a:p>
            <a:pPr lvl="0" algn="just" eaLnBrk="1" latinLnBrk="1" hangingPunct="1">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农业推广工作的主要内容包括：</a:t>
            </a:r>
            <a:endParaRPr lang="en-US" altLang="zh-CN" sz="2200" dirty="0">
              <a:solidFill>
                <a:srgbClr val="000000"/>
              </a:solidFill>
              <a:latin typeface="宋体" panose="02010600030101010101" pitchFamily="2" charset="-122"/>
            </a:endParaRP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、宣传贯彻国家关于农科教发展的方针政策，提高全民的科技意识。</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2</a:t>
            </a:r>
            <a:r>
              <a:rPr lang="zh-CN" altLang="en-US" sz="2200" dirty="0">
                <a:solidFill>
                  <a:srgbClr val="000000"/>
                </a:solidFill>
                <a:latin typeface="宋体" panose="02010600030101010101" pitchFamily="2" charset="-122"/>
              </a:rPr>
              <a:t>、帮助农民获得新知识和新技能。</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、建立健全农业技术推广服务体系。</a:t>
            </a:r>
          </a:p>
          <a:p>
            <a:pPr lvl="0" algn="just" eaLnBrk="1" latinLnBrk="1" hangingPunct="1">
              <a:spcBef>
                <a:spcPts val="600"/>
              </a:spcBef>
              <a:buClr>
                <a:srgbClr val="D9050A"/>
              </a:buClr>
              <a:buSzPct val="85000"/>
            </a:pPr>
            <a:r>
              <a:rPr lang="en-US" altLang="zh-CN" sz="2200" dirty="0">
                <a:solidFill>
                  <a:srgbClr val="000000"/>
                </a:solidFill>
                <a:latin typeface="宋体" panose="02010600030101010101" pitchFamily="2" charset="-122"/>
              </a:rPr>
              <a:t>  4</a:t>
            </a:r>
            <a:r>
              <a:rPr lang="zh-CN" altLang="en-US" sz="2200" dirty="0">
                <a:solidFill>
                  <a:srgbClr val="000000"/>
                </a:solidFill>
                <a:latin typeface="宋体" panose="02010600030101010101" pitchFamily="2" charset="-122"/>
              </a:rPr>
              <a:t>、具体组织和实施农业技术推广工作，提高农业技术推广的效率。 </a:t>
            </a:r>
          </a:p>
          <a:p>
            <a:pPr lvl="0" algn="just" eaLnBrk="1" latinLnBrk="1" hangingPunct="1">
              <a:spcBef>
                <a:spcPts val="600"/>
              </a:spcBef>
              <a:buClr>
                <a:srgbClr val="D9050A"/>
              </a:buClr>
              <a:buSzPct val="85000"/>
              <a:buFont typeface="Wingdings" panose="05000000000000000000" pitchFamily="2" charset="2"/>
              <a:buChar char="u"/>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775"/>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1284256270"/>
      </p:ext>
    </p:extLst>
  </p:cSld>
  <p:clrMapOvr>
    <a:masterClrMapping/>
  </p:clrMapOvr>
  <p:transition spd="slow">
    <p:pull dir="ld"/>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农业技术推广</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41157" y="1141036"/>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一、农业技术推广的概念与意义</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41157" y="1718886"/>
            <a:ext cx="8498154" cy="3534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3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（二）农业技术推广的内容及组织形式</a:t>
            </a:r>
            <a:endParaRPr kumimoji="0" lang="en-US" altLang="zh-CN"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endParaRPr>
          </a:p>
          <a:p>
            <a:pPr lvl="0" algn="just" eaLnBrk="1" latinLnBrk="1" hangingPunct="1">
              <a:lnSpc>
                <a:spcPct val="130000"/>
              </a:lnSpc>
              <a:spcBef>
                <a:spcPts val="600"/>
              </a:spcBef>
              <a:buClr>
                <a:srgbClr val="D9050A"/>
              </a:buClr>
              <a:buSzPct val="85000"/>
              <a:buFont typeface="Wingdings" panose="05000000000000000000" pitchFamily="2" charset="2"/>
              <a:buChar char="u"/>
            </a:pPr>
            <a:r>
              <a:rPr lang="zh-CN" altLang="en-US" sz="2200" dirty="0">
                <a:solidFill>
                  <a:srgbClr val="000000"/>
                </a:solidFill>
                <a:latin typeface="宋体" panose="02010600030101010101" pitchFamily="2" charset="-122"/>
              </a:rPr>
              <a:t>按照推广主体来分，农业技术推广的方式如果主要有：</a:t>
            </a:r>
          </a:p>
          <a:p>
            <a:pPr lvl="0" algn="just" eaLnBrk="1" latinLnBrk="1" hangingPunct="1">
              <a:lnSpc>
                <a:spcPct val="130000"/>
              </a:lnSpc>
              <a:spcBef>
                <a:spcPts val="600"/>
              </a:spcBef>
              <a:buClr>
                <a:srgbClr val="D9050A"/>
              </a:buClr>
              <a:buSzPct val="85000"/>
            </a:pPr>
            <a:r>
              <a:rPr lang="en-US" altLang="zh-CN" sz="2200" dirty="0">
                <a:solidFill>
                  <a:srgbClr val="000000"/>
                </a:solidFill>
                <a:latin typeface="宋体" panose="02010600030101010101" pitchFamily="2" charset="-122"/>
              </a:rPr>
              <a:t>  1</a:t>
            </a:r>
            <a:r>
              <a:rPr lang="zh-CN" altLang="en-US" sz="2200" dirty="0">
                <a:solidFill>
                  <a:srgbClr val="000000"/>
                </a:solidFill>
                <a:latin typeface="宋体" panose="02010600030101010101" pitchFamily="2" charset="-122"/>
              </a:rPr>
              <a:t>、以政府推广机构为主体的推广方式。</a:t>
            </a:r>
          </a:p>
          <a:p>
            <a:pPr lvl="0" algn="just" eaLnBrk="1" latinLnBrk="1" hangingPunct="1">
              <a:lnSpc>
                <a:spcPct val="130000"/>
              </a:lnSpc>
              <a:spcBef>
                <a:spcPts val="600"/>
              </a:spcBef>
              <a:buClr>
                <a:srgbClr val="D9050A"/>
              </a:buClr>
              <a:buSzPct val="85000"/>
            </a:pPr>
            <a:r>
              <a:rPr lang="en-US" altLang="zh-CN" sz="2200" dirty="0">
                <a:solidFill>
                  <a:srgbClr val="000000"/>
                </a:solidFill>
                <a:latin typeface="宋体" panose="02010600030101010101" pitchFamily="2" charset="-122"/>
              </a:rPr>
              <a:t>  2</a:t>
            </a:r>
            <a:r>
              <a:rPr lang="zh-CN" altLang="en-US" sz="2200" dirty="0">
                <a:solidFill>
                  <a:srgbClr val="000000"/>
                </a:solidFill>
                <a:latin typeface="宋体" panose="02010600030101010101" pitchFamily="2" charset="-122"/>
              </a:rPr>
              <a:t>、以高等农业院校和科研机构为主体的推广方式。</a:t>
            </a:r>
          </a:p>
          <a:p>
            <a:pPr lvl="0" algn="just" eaLnBrk="1" latinLnBrk="1" hangingPunct="1">
              <a:lnSpc>
                <a:spcPct val="130000"/>
              </a:lnSpc>
              <a:spcBef>
                <a:spcPts val="600"/>
              </a:spcBef>
              <a:buClr>
                <a:srgbClr val="D9050A"/>
              </a:buClr>
              <a:buSzPct val="85000"/>
            </a:pPr>
            <a:r>
              <a:rPr lang="en-US" altLang="zh-CN" sz="2200" dirty="0">
                <a:solidFill>
                  <a:srgbClr val="000000"/>
                </a:solidFill>
                <a:latin typeface="宋体" panose="02010600030101010101" pitchFamily="2" charset="-122"/>
              </a:rPr>
              <a:t>  3</a:t>
            </a:r>
            <a:r>
              <a:rPr lang="zh-CN" altLang="en-US" sz="2200" dirty="0">
                <a:solidFill>
                  <a:srgbClr val="000000"/>
                </a:solidFill>
                <a:latin typeface="宋体" panose="02010600030101010101" pitchFamily="2" charset="-122"/>
              </a:rPr>
              <a:t>、以企业</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公司</a:t>
            </a:r>
            <a:r>
              <a:rPr lang="en-US" altLang="zh-CN" sz="2200" dirty="0">
                <a:solidFill>
                  <a:srgbClr val="000000"/>
                </a:solidFill>
                <a:latin typeface="宋体" panose="02010600030101010101" pitchFamily="2" charset="-122"/>
              </a:rPr>
              <a:t>)</a:t>
            </a:r>
            <a:r>
              <a:rPr lang="zh-CN" altLang="en-US" sz="2200" dirty="0">
                <a:solidFill>
                  <a:srgbClr val="000000"/>
                </a:solidFill>
                <a:latin typeface="宋体" panose="02010600030101010101" pitchFamily="2" charset="-122"/>
              </a:rPr>
              <a:t>为主体的推广方式。</a:t>
            </a:r>
          </a:p>
          <a:p>
            <a:pPr lvl="0" algn="just" eaLnBrk="1" latinLnBrk="1" hangingPunct="1">
              <a:lnSpc>
                <a:spcPct val="130000"/>
              </a:lnSpc>
              <a:spcBef>
                <a:spcPts val="600"/>
              </a:spcBef>
              <a:buClr>
                <a:srgbClr val="D9050A"/>
              </a:buClr>
              <a:buSzPct val="85000"/>
            </a:pPr>
            <a:r>
              <a:rPr lang="en-US" altLang="zh-CN" sz="2200" dirty="0">
                <a:solidFill>
                  <a:srgbClr val="000000"/>
                </a:solidFill>
                <a:latin typeface="宋体" panose="02010600030101010101" pitchFamily="2" charset="-122"/>
              </a:rPr>
              <a:t>  4</a:t>
            </a:r>
            <a:r>
              <a:rPr lang="zh-CN" altLang="en-US" sz="2200" dirty="0">
                <a:solidFill>
                  <a:srgbClr val="000000"/>
                </a:solidFill>
                <a:latin typeface="宋体" panose="02010600030101010101" pitchFamily="2" charset="-122"/>
              </a:rPr>
              <a:t>、以自主型组织为主体的推广方式。</a:t>
            </a:r>
            <a:endParaRPr lang="en-US" altLang="zh-CN" sz="2200" dirty="0">
              <a:solidFill>
                <a:srgbClr val="000000"/>
              </a:solidFill>
              <a:latin typeface="宋体" panose="02010600030101010101" pitchFamily="2" charset="-122"/>
            </a:endParaRPr>
          </a:p>
          <a:p>
            <a:pPr lvl="0" algn="just" eaLnBrk="1" latinLnBrk="1" hangingPunct="1">
              <a:spcBef>
                <a:spcPts val="300"/>
              </a:spcBef>
              <a:buClr>
                <a:srgbClr val="D9050A"/>
              </a:buClr>
              <a:buSzPct val="85000"/>
            </a:pPr>
            <a:endPar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2169095198"/>
      </p:ext>
    </p:extLst>
  </p:cSld>
  <p:clrMapOvr>
    <a:masterClrMapping/>
  </p:clrMapOvr>
  <p:transition spd="slow">
    <p:pull dir="l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16386" name="组合 10280">
            <a:extLst>
              <a:ext uri="{FF2B5EF4-FFF2-40B4-BE49-F238E27FC236}">
                <a16:creationId xmlns:a16="http://schemas.microsoft.com/office/drawing/2014/main" xmlns="" id="{16CA03BB-A93A-474F-AE96-40D49718418E}"/>
              </a:ext>
            </a:extLst>
          </p:cNvPr>
          <p:cNvGrpSpPr>
            <a:grpSpLocks/>
          </p:cNvGrpSpPr>
          <p:nvPr/>
        </p:nvGrpSpPr>
        <p:grpSpPr bwMode="auto">
          <a:xfrm>
            <a:off x="2501900" y="0"/>
            <a:ext cx="6526213" cy="909638"/>
            <a:chOff x="1519" y="27"/>
            <a:chExt cx="4111" cy="573"/>
          </a:xfrm>
        </p:grpSpPr>
        <p:sp>
          <p:nvSpPr>
            <p:cNvPr id="16392" name="圆角矩形 10271">
              <a:extLst>
                <a:ext uri="{FF2B5EF4-FFF2-40B4-BE49-F238E27FC236}">
                  <a16:creationId xmlns:a16="http://schemas.microsoft.com/office/drawing/2014/main" xmlns="" id="{5A4E7F58-6917-4064-9C1D-2555D3B590B9}"/>
                </a:ext>
              </a:extLst>
            </p:cNvPr>
            <p:cNvSpPr>
              <a:spLocks noChangeArrowheads="1"/>
            </p:cNvSpPr>
            <p:nvPr/>
          </p:nvSpPr>
          <p:spPr bwMode="auto">
            <a:xfrm>
              <a:off x="1519" y="90"/>
              <a:ext cx="4111" cy="510"/>
            </a:xfrm>
            <a:prstGeom prst="roundRect">
              <a:avLst>
                <a:gd name="adj" fmla="val 10889"/>
              </a:avLst>
            </a:prstGeom>
            <a:gradFill rotWithShape="1">
              <a:gsLst>
                <a:gs pos="0">
                  <a:srgbClr val="DDDDDD"/>
                </a:gs>
                <a:gs pos="50000">
                  <a:srgbClr val="F3F3F3"/>
                </a:gs>
                <a:gs pos="100000">
                  <a:srgbClr val="DDDDDD"/>
                </a:gs>
              </a:gsLst>
              <a:lin ang="2700000" scaled="1"/>
            </a:gradFill>
            <a:ln w="38100">
              <a:solidFill>
                <a:srgbClr val="FFFFFF"/>
              </a:solidFill>
              <a:round/>
              <a:headEnd/>
              <a:tailEnd/>
            </a:ln>
            <a:effectLst>
              <a:outerShdw dist="135001" dir="2928847" algn="ctr" rotWithShape="0">
                <a:srgbClr val="000000">
                  <a:alpha val="50000"/>
                </a:srgbClr>
              </a:outerShdw>
            </a:effectLst>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mn-cs"/>
              </a:endParaRPr>
            </a:p>
          </p:txBody>
        </p:sp>
        <p:sp>
          <p:nvSpPr>
            <p:cNvPr id="3" name="任意多边形 10274">
              <a:extLst>
                <a:ext uri="{FF2B5EF4-FFF2-40B4-BE49-F238E27FC236}">
                  <a16:creationId xmlns:a16="http://schemas.microsoft.com/office/drawing/2014/main" xmlns="" id="{5D5A89BC-50FB-4EC4-A377-DEEA9870E949}"/>
                </a:ext>
              </a:extLst>
            </p:cNvPr>
            <p:cNvSpPr>
              <a:spLocks noChangeArrowheads="1"/>
            </p:cNvSpPr>
            <p:nvPr/>
          </p:nvSpPr>
          <p:spPr bwMode="auto">
            <a:xfrm>
              <a:off x="1649" y="27"/>
              <a:ext cx="360" cy="209"/>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w="0">
              <a:noFill/>
              <a:round/>
            </a:ln>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6" name="文本框 10276">
              <a:extLst>
                <a:ext uri="{FF2B5EF4-FFF2-40B4-BE49-F238E27FC236}">
                  <a16:creationId xmlns:a16="http://schemas.microsoft.com/office/drawing/2014/main" xmlns="" id="{B3208346-5AC4-4467-83FA-CE8414111AFA}"/>
                </a:ext>
              </a:extLst>
            </p:cNvPr>
            <p:cNvSpPr txBox="1">
              <a:spLocks noChangeArrowheads="1"/>
            </p:cNvSpPr>
            <p:nvPr/>
          </p:nvSpPr>
          <p:spPr bwMode="auto">
            <a:xfrm>
              <a:off x="2532" y="148"/>
              <a:ext cx="3027"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FF0000"/>
                  </a:solidFill>
                  <a:effectLst/>
                  <a:uLnTx/>
                  <a:uFillTx/>
                  <a:latin typeface="宋体" panose="02010600030101010101" pitchFamily="2" charset="-122"/>
                  <a:ea typeface="宋体" panose="02010600030101010101" pitchFamily="2" charset="-122"/>
                  <a:cs typeface="+mn-cs"/>
                  <a:sym typeface="+mn-ea"/>
                </a:rPr>
                <a:t>农业技术推广</a:t>
              </a:r>
            </a:p>
          </p:txBody>
        </p:sp>
      </p:grpSp>
      <p:sp>
        <p:nvSpPr>
          <p:cNvPr id="16387" name="矩形 10278">
            <a:extLst>
              <a:ext uri="{FF2B5EF4-FFF2-40B4-BE49-F238E27FC236}">
                <a16:creationId xmlns:a16="http://schemas.microsoft.com/office/drawing/2014/main" xmlns="" id="{D81377D4-FD39-4CC6-89E0-81DEE6411C56}"/>
              </a:ext>
            </a:extLst>
          </p:cNvPr>
          <p:cNvSpPr>
            <a:spLocks noChangeArrowheads="1"/>
          </p:cNvSpPr>
          <p:nvPr/>
        </p:nvSpPr>
        <p:spPr bwMode="auto">
          <a:xfrm>
            <a:off x="419497" y="1079226"/>
            <a:ext cx="834866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rPr>
              <a:t>一、农业技术推广的概念与意义</a:t>
            </a:r>
            <a:endParaRPr kumimoji="0" lang="en-US" altLang="zh-CN" sz="2800" b="0"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6388" name="矩形 10279">
            <a:extLst>
              <a:ext uri="{FF2B5EF4-FFF2-40B4-BE49-F238E27FC236}">
                <a16:creationId xmlns:a16="http://schemas.microsoft.com/office/drawing/2014/main" xmlns="" id="{D139D539-2184-4E3B-92CD-36E4DEB0A9BE}"/>
              </a:ext>
            </a:extLst>
          </p:cNvPr>
          <p:cNvSpPr>
            <a:spLocks noChangeArrowheads="1"/>
          </p:cNvSpPr>
          <p:nvPr/>
        </p:nvSpPr>
        <p:spPr bwMode="auto">
          <a:xfrm>
            <a:off x="417247" y="1673883"/>
            <a:ext cx="8348663" cy="2941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1" hangingPunct="1">
              <a:lnSpc>
                <a:spcPct val="130000"/>
              </a:lnSpc>
              <a:spcBef>
                <a:spcPts val="600"/>
              </a:spcBef>
              <a:spcAft>
                <a:spcPct val="0"/>
              </a:spcAft>
              <a:buClr>
                <a:srgbClr val="D9050A"/>
              </a:buClr>
              <a:buSzPct val="85000"/>
              <a:buFontTx/>
              <a:buNone/>
              <a:tabLst/>
              <a:defRPr/>
            </a:pPr>
            <a:r>
              <a:rPr kumimoji="0" lang="zh-CN" altLang="en-US" sz="2400" b="1" i="0" u="none" strike="noStrike" kern="1200" cap="none" spc="0" normalizeH="0" baseline="0" noProof="0" dirty="0">
                <a:ln>
                  <a:noFill/>
                </a:ln>
                <a:solidFill>
                  <a:srgbClr val="C00000"/>
                </a:solidFill>
                <a:effectLst/>
                <a:uLnTx/>
                <a:uFillTx/>
                <a:latin typeface="宋体" panose="02010600030101010101" pitchFamily="2" charset="-122"/>
                <a:ea typeface="宋体" panose="02010600030101010101" pitchFamily="2" charset="-122"/>
                <a:cs typeface="+mn-cs"/>
              </a:rPr>
              <a:t>（三）农业技术推广的意义</a:t>
            </a:r>
          </a:p>
          <a:p>
            <a:pPr marL="0" marR="0" lvl="0" indent="0" algn="just" defTabSz="914400" rtl="0" eaLnBrk="1" fontAlgn="base" latinLnBrk="1" hangingPunct="1">
              <a:lnSpc>
                <a:spcPct val="13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第一，有利于搭建农业生产与科技研制单位之间沟通的桥梁，以充分发挥科技的生产力作用。</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3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第二，农业技术推广体系的建立有利于加快科学技术的普及，提高农村的科技文化素质。</a:t>
            </a:r>
            <a:endParaRPr kumimoji="0" lang="en-US" altLang="zh-CN"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endParaRPr>
          </a:p>
          <a:p>
            <a:pPr marL="0" marR="0" lvl="0" indent="0" algn="just" defTabSz="914400" rtl="0" eaLnBrk="1" fontAlgn="base" latinLnBrk="1" hangingPunct="1">
              <a:lnSpc>
                <a:spcPct val="130000"/>
              </a:lnSpc>
              <a:spcBef>
                <a:spcPts val="600"/>
              </a:spcBef>
              <a:spcAft>
                <a:spcPct val="0"/>
              </a:spcAft>
              <a:buClr>
                <a:srgbClr val="D9050A"/>
              </a:buClr>
              <a:buSzPct val="85000"/>
              <a:buFont typeface="Wingdings" panose="05000000000000000000" pitchFamily="2" charset="2"/>
              <a:buChar char="u"/>
              <a:tabLst/>
              <a:defRPr/>
            </a:pPr>
            <a:r>
              <a:rPr kumimoji="0" lang="zh-CN" altLang="en-US" sz="2200" b="0" i="0" u="none" strike="noStrike" kern="1200" cap="none" spc="0" normalizeH="0" baseline="0" noProof="0" dirty="0">
                <a:ln>
                  <a:noFill/>
                </a:ln>
                <a:solidFill>
                  <a:srgbClr val="000000"/>
                </a:solidFill>
                <a:effectLst/>
                <a:uLnTx/>
                <a:uFillTx/>
                <a:latin typeface="宋体" panose="02010600030101010101" pitchFamily="2" charset="-122"/>
                <a:ea typeface="宋体" panose="02010600030101010101" pitchFamily="2" charset="-122"/>
                <a:cs typeface="+mn-cs"/>
              </a:rPr>
              <a:t>第三，技术推广具有创新的作用。</a:t>
            </a:r>
          </a:p>
        </p:txBody>
      </p:sp>
      <p:sp>
        <p:nvSpPr>
          <p:cNvPr id="16389" name="圆角矩形 10273">
            <a:extLst>
              <a:ext uri="{FF2B5EF4-FFF2-40B4-BE49-F238E27FC236}">
                <a16:creationId xmlns:a16="http://schemas.microsoft.com/office/drawing/2014/main" xmlns="" id="{52592D67-2C75-4A3C-866F-1C9EEBCF4798}"/>
              </a:ext>
            </a:extLst>
          </p:cNvPr>
          <p:cNvSpPr>
            <a:spLocks noChangeArrowheads="1"/>
          </p:cNvSpPr>
          <p:nvPr/>
        </p:nvSpPr>
        <p:spPr bwMode="auto">
          <a:xfrm>
            <a:off x="2608263" y="200025"/>
            <a:ext cx="1501775" cy="663575"/>
          </a:xfrm>
          <a:prstGeom prst="roundRect">
            <a:avLst>
              <a:gd name="adj" fmla="val 11921"/>
            </a:avLst>
          </a:prstGeom>
          <a:gradFill rotWithShape="1">
            <a:gsLst>
              <a:gs pos="0">
                <a:schemeClr val="accent1"/>
              </a:gs>
              <a:gs pos="100000">
                <a:srgbClr val="839C9E"/>
              </a:gs>
            </a:gsLst>
            <a:lin ang="5400000" scaled="1"/>
          </a:gradFill>
          <a:ln w="38100">
            <a:solidFill>
              <a:schemeClr val="tx2"/>
            </a:solidFill>
            <a:round/>
            <a:headEnd/>
            <a:tailEnd/>
          </a:ln>
        </p:spPr>
        <p:txBody>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3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 name="文本框 1">
            <a:extLst>
              <a:ext uri="{FF2B5EF4-FFF2-40B4-BE49-F238E27FC236}">
                <a16:creationId xmlns:a16="http://schemas.microsoft.com/office/drawing/2014/main" xmlns="" id="{CF99DC15-6402-42C4-B110-DDF08B17F68F}"/>
              </a:ext>
            </a:extLst>
          </p:cNvPr>
          <p:cNvSpPr txBox="1"/>
          <p:nvPr/>
        </p:nvSpPr>
        <p:spPr>
          <a:xfrm>
            <a:off x="2608263" y="223838"/>
            <a:ext cx="1468437" cy="584200"/>
          </a:xfrm>
          <a:prstGeom prst="rect">
            <a:avLst/>
          </a:prstGeom>
          <a:noFill/>
          <a:ln w="9525">
            <a:no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zh-CN" alt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宋体" panose="02010600030101010101" pitchFamily="2" charset="-122"/>
                <a:ea typeface="宋体" panose="02010600030101010101" pitchFamily="2" charset="-122"/>
                <a:cs typeface="+mn-cs"/>
              </a:rPr>
              <a:t>第二节</a:t>
            </a:r>
          </a:p>
        </p:txBody>
      </p:sp>
    </p:spTree>
    <p:extLst>
      <p:ext uri="{BB962C8B-B14F-4D97-AF65-F5344CB8AC3E}">
        <p14:creationId xmlns:p14="http://schemas.microsoft.com/office/powerpoint/2010/main" xmlns="" val="2008255549"/>
      </p:ext>
    </p:extLst>
  </p:cSld>
  <p:clrMapOvr>
    <a:masterClrMapping/>
  </p:clrMapOvr>
  <p:transition spd="slow">
    <p:pull dir="ld"/>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3217</TotalTime>
  <Words>2001</Words>
  <Application>Microsoft Office PowerPoint</Application>
  <PresentationFormat>全屏显示(4:3)</PresentationFormat>
  <Paragraphs>185</Paragraphs>
  <Slides>20</Slides>
  <Notes>18</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默认设计模板</vt:lpstr>
      <vt:lpstr>幻灯片 1</vt:lpstr>
      <vt:lpstr>第十二章 农业科技与管理</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HD</dc:creator>
  <cp:lastModifiedBy>AAA</cp:lastModifiedBy>
  <cp:revision>660</cp:revision>
  <dcterms:created xsi:type="dcterms:W3CDTF">2007-08-10T10:38:00Z</dcterms:created>
  <dcterms:modified xsi:type="dcterms:W3CDTF">2021-05-21T14:26:58Z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2052-10.1.0.7521</vt:lpwstr>
  </property>
</Properties>
</file>