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712" r:id="rId2"/>
    <p:sldId id="579" r:id="rId3"/>
    <p:sldId id="522" r:id="rId4"/>
    <p:sldId id="731" r:id="rId5"/>
    <p:sldId id="732" r:id="rId6"/>
    <p:sldId id="733" r:id="rId7"/>
    <p:sldId id="735" r:id="rId8"/>
    <p:sldId id="736" r:id="rId9"/>
    <p:sldId id="737" r:id="rId10"/>
    <p:sldId id="738" r:id="rId11"/>
    <p:sldId id="739" r:id="rId12"/>
    <p:sldId id="740" r:id="rId13"/>
    <p:sldId id="741" r:id="rId14"/>
    <p:sldId id="743" r:id="rId15"/>
    <p:sldId id="744" r:id="rId16"/>
    <p:sldId id="749" r:id="rId17"/>
    <p:sldId id="745" r:id="rId18"/>
    <p:sldId id="747" r:id="rId19"/>
    <p:sldId id="748" r:id="rId20"/>
    <p:sldId id="750" r:id="rId21"/>
  </p:sldIdLst>
  <p:sldSz cx="9144000" cy="6858000" type="screen4x3"/>
  <p:notesSz cx="9872663" cy="6797675"/>
  <p:defaultTextStyle>
    <a:defPPr>
      <a:defRPr lang="zh-CN"/>
    </a:defPPr>
    <a:lvl1pPr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098">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a:srgbClr val="E5EFA7"/>
    <a:srgbClr val="024A23"/>
    <a:srgbClr val="F7C9D4"/>
    <a:srgbClr val="F7D9EA"/>
    <a:srgbClr val="00FFCC"/>
    <a:srgbClr val="00CC99"/>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00" autoAdjust="0"/>
    <p:restoredTop sz="99658"/>
  </p:normalViewPr>
  <p:slideViewPr>
    <p:cSldViewPr>
      <p:cViewPr varScale="1">
        <p:scale>
          <a:sx n="89" d="100"/>
          <a:sy n="89" d="100"/>
        </p:scale>
        <p:origin x="-840" y="-96"/>
      </p:cViewPr>
      <p:guideLst>
        <p:guide orient="horz" pos="2098"/>
        <p:guide pos="2879"/>
      </p:guideLst>
    </p:cSldViewPr>
  </p:slideViewPr>
  <p:notesTextViewPr>
    <p:cViewPr>
      <p:scale>
        <a:sx n="100" d="100"/>
        <a:sy n="100" d="100"/>
      </p:scale>
      <p:origin x="0" y="0"/>
    </p:cViewPr>
  </p:notesTextViewPr>
  <p:sorterViewPr showFormatting="0">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页眉占位符 206849">
            <a:extLst>
              <a:ext uri="{FF2B5EF4-FFF2-40B4-BE49-F238E27FC236}">
                <a16:creationId xmlns:a16="http://schemas.microsoft.com/office/drawing/2014/main" xmlns="" id="{E8B361EA-CB43-4599-AEAD-0FAD3563EC0D}"/>
              </a:ext>
            </a:extLst>
          </p:cNvPr>
          <p:cNvSpPr>
            <a:spLocks noGrp="1"/>
          </p:cNvSpPr>
          <p:nvPr>
            <p:ph type="hdr" sz="quarter"/>
          </p:nvPr>
        </p:nvSpPr>
        <p:spPr>
          <a:xfrm>
            <a:off x="0" y="0"/>
            <a:ext cx="4279900" cy="339725"/>
          </a:xfrm>
          <a:prstGeom prst="rect">
            <a:avLst/>
          </a:prstGeom>
          <a:noFill/>
          <a:ln w="9525">
            <a:noFill/>
          </a:ln>
        </p:spPr>
        <p:txBody>
          <a:bodyPr/>
          <a:lstStyle>
            <a:lvl1pPr eaLnBrk="1" hangingPunct="1">
              <a:buFont typeface="Arial" panose="020B0604020202020204" pitchFamily="34" charset="0"/>
              <a:buNone/>
              <a:defRPr sz="1200" noProof="1"/>
            </a:lvl1pPr>
          </a:lstStyle>
          <a:p>
            <a:pPr>
              <a:defRPr/>
            </a:pPr>
            <a:endParaRPr lang="zh-CN"/>
          </a:p>
        </p:txBody>
      </p:sp>
      <p:sp>
        <p:nvSpPr>
          <p:cNvPr id="206851" name="日期占位符 206850">
            <a:extLst>
              <a:ext uri="{FF2B5EF4-FFF2-40B4-BE49-F238E27FC236}">
                <a16:creationId xmlns:a16="http://schemas.microsoft.com/office/drawing/2014/main" xmlns="" id="{942C4A23-BB8A-4BDE-AB6E-C4001D76156B}"/>
              </a:ext>
            </a:extLst>
          </p:cNvPr>
          <p:cNvSpPr>
            <a:spLocks noGrp="1"/>
          </p:cNvSpPr>
          <p:nvPr>
            <p:ph type="dt" sz="quarter" idx="1"/>
          </p:nvPr>
        </p:nvSpPr>
        <p:spPr>
          <a:xfrm>
            <a:off x="5591175" y="0"/>
            <a:ext cx="4279900" cy="339725"/>
          </a:xfrm>
          <a:prstGeom prst="rect">
            <a:avLst/>
          </a:prstGeom>
          <a:noFill/>
          <a:ln w="9525">
            <a:noFill/>
          </a:ln>
        </p:spPr>
        <p:txBody>
          <a:bodyPr/>
          <a:lstStyle>
            <a:lvl1pPr algn="r" eaLnBrk="1" hangingPunct="1">
              <a:buFont typeface="Arial" panose="020B0604020202020204" pitchFamily="34" charset="0"/>
              <a:buNone/>
              <a:defRPr sz="1200" noProof="1"/>
            </a:lvl1pPr>
          </a:lstStyle>
          <a:p>
            <a:pPr>
              <a:defRPr/>
            </a:pPr>
            <a:endParaRPr lang="zh-CN" altLang="en-US"/>
          </a:p>
        </p:txBody>
      </p:sp>
      <p:sp>
        <p:nvSpPr>
          <p:cNvPr id="206852" name="页脚占位符 206851">
            <a:extLst>
              <a:ext uri="{FF2B5EF4-FFF2-40B4-BE49-F238E27FC236}">
                <a16:creationId xmlns:a16="http://schemas.microsoft.com/office/drawing/2014/main" xmlns="" id="{6F94E3E7-147A-4AA7-9387-36648B6DF6BC}"/>
              </a:ext>
            </a:extLst>
          </p:cNvPr>
          <p:cNvSpPr>
            <a:spLocks noGrp="1"/>
          </p:cNvSpPr>
          <p:nvPr>
            <p:ph type="ftr" sz="quarter" idx="2"/>
          </p:nvPr>
        </p:nvSpPr>
        <p:spPr>
          <a:xfrm>
            <a:off x="0" y="6456363"/>
            <a:ext cx="4279900" cy="339725"/>
          </a:xfrm>
          <a:prstGeom prst="rect">
            <a:avLst/>
          </a:prstGeom>
          <a:noFill/>
          <a:ln w="9525">
            <a:noFill/>
          </a:ln>
        </p:spPr>
        <p:txBody>
          <a:bodyPr anchor="b"/>
          <a:lstStyle>
            <a:lvl1pPr eaLnBrk="1" hangingPunct="1">
              <a:buFont typeface="Arial" panose="020B0604020202020204" pitchFamily="34" charset="0"/>
              <a:buNone/>
              <a:defRPr sz="1200" noProof="1"/>
            </a:lvl1pPr>
          </a:lstStyle>
          <a:p>
            <a:pPr>
              <a:defRPr/>
            </a:pPr>
            <a:endParaRPr lang="zh-CN"/>
          </a:p>
        </p:txBody>
      </p:sp>
      <p:sp>
        <p:nvSpPr>
          <p:cNvPr id="206853" name="灯片编号占位符 206852">
            <a:extLst>
              <a:ext uri="{FF2B5EF4-FFF2-40B4-BE49-F238E27FC236}">
                <a16:creationId xmlns:a16="http://schemas.microsoft.com/office/drawing/2014/main" xmlns="" id="{19B0F901-4D28-468A-BD1F-883ADCDB7302}"/>
              </a:ext>
            </a:extLst>
          </p:cNvPr>
          <p:cNvSpPr>
            <a:spLocks noGrp="1"/>
          </p:cNvSpPr>
          <p:nvPr>
            <p:ph type="sldNum" sz="quarter" idx="3"/>
          </p:nvPr>
        </p:nvSpPr>
        <p:spPr>
          <a:xfrm>
            <a:off x="5591175" y="6456363"/>
            <a:ext cx="4279900" cy="339725"/>
          </a:xfrm>
          <a:prstGeom prst="rect">
            <a:avLst/>
          </a:prstGeom>
          <a:noFill/>
          <a:ln w="9525">
            <a:noFill/>
          </a:ln>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2C0DA6FD-87B2-4537-989A-EEDBD1789B3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xmlns="" id="{31A0FB78-695A-4AC9-BBBE-12762F677B2E}"/>
              </a:ext>
            </a:extLst>
          </p:cNvPr>
          <p:cNvSpPr>
            <a:spLocks noGrp="1"/>
          </p:cNvSpPr>
          <p:nvPr>
            <p:ph type="hdr" sz="quarter"/>
          </p:nvPr>
        </p:nvSpPr>
        <p:spPr>
          <a:xfrm>
            <a:off x="0" y="0"/>
            <a:ext cx="6159500" cy="254000"/>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a:extLst>
              <a:ext uri="{FF2B5EF4-FFF2-40B4-BE49-F238E27FC236}">
                <a16:creationId xmlns:a16="http://schemas.microsoft.com/office/drawing/2014/main" xmlns="" id="{2587F75B-C72C-4A39-AD6A-1839A1616802}"/>
              </a:ext>
            </a:extLst>
          </p:cNvPr>
          <p:cNvSpPr>
            <a:spLocks noGrp="1"/>
          </p:cNvSpPr>
          <p:nvPr>
            <p:ph type="dt" idx="1"/>
          </p:nvPr>
        </p:nvSpPr>
        <p:spPr>
          <a:xfrm>
            <a:off x="8050213" y="0"/>
            <a:ext cx="6159500" cy="254000"/>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endParaRPr lang="zh-CN" altLang="en-US"/>
          </a:p>
        </p:txBody>
      </p:sp>
      <p:sp>
        <p:nvSpPr>
          <p:cNvPr id="12292" name="幻灯片图像占位符 3">
            <a:extLst>
              <a:ext uri="{FF2B5EF4-FFF2-40B4-BE49-F238E27FC236}">
                <a16:creationId xmlns:a16="http://schemas.microsoft.com/office/drawing/2014/main" xmlns="" id="{F911EE35-0DCC-44A3-A19C-097D514D1912}"/>
              </a:ext>
            </a:extLst>
          </p:cNvPr>
          <p:cNvSpPr>
            <a:spLocks noGrp="1" noRot="1" noChangeAspect="1"/>
          </p:cNvSpPr>
          <p:nvPr>
            <p:ph type="sldImg"/>
          </p:nvPr>
        </p:nvSpPr>
        <p:spPr bwMode="auto">
          <a:xfrm>
            <a:off x="5591175" y="631825"/>
            <a:ext cx="3032125" cy="1704975"/>
          </a:xfrm>
          <a:prstGeom prst="rect">
            <a:avLst/>
          </a:pr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sp>
      <p:sp>
        <p:nvSpPr>
          <p:cNvPr id="13317" name="备注占位符 4">
            <a:extLst>
              <a:ext uri="{FF2B5EF4-FFF2-40B4-BE49-F238E27FC236}">
                <a16:creationId xmlns:a16="http://schemas.microsoft.com/office/drawing/2014/main" xmlns="" id="{6DDC72AB-5385-4B16-9C65-4BE3AC131EE7}"/>
              </a:ext>
            </a:extLst>
          </p:cNvPr>
          <p:cNvSpPr>
            <a:spLocks noGrp="1" noChangeArrowheads="1"/>
          </p:cNvSpPr>
          <p:nvPr>
            <p:ph type="body" sz="quarter" idx="4294967295"/>
          </p:nvPr>
        </p:nvSpPr>
        <p:spPr bwMode="auto">
          <a:xfrm>
            <a:off x="1420813" y="2432050"/>
            <a:ext cx="11371262" cy="1989138"/>
          </a:xfrm>
          <a:prstGeom prst="rect">
            <a:avLst/>
          </a:prstGeom>
          <a:noFill/>
          <a:ln w="9525">
            <a:noFill/>
            <a:miter lim="800000"/>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xmlns="" id="{5EEEE611-1CD0-4082-8D5B-58EF1352282E}"/>
              </a:ext>
            </a:extLst>
          </p:cNvPr>
          <p:cNvSpPr>
            <a:spLocks noGrp="1"/>
          </p:cNvSpPr>
          <p:nvPr>
            <p:ph type="ftr" sz="quarter" idx="4"/>
          </p:nvPr>
        </p:nvSpPr>
        <p:spPr>
          <a:xfrm>
            <a:off x="0" y="4800600"/>
            <a:ext cx="6159500" cy="252413"/>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7" name="灯片编号占位符 6">
            <a:extLst>
              <a:ext uri="{FF2B5EF4-FFF2-40B4-BE49-F238E27FC236}">
                <a16:creationId xmlns:a16="http://schemas.microsoft.com/office/drawing/2014/main" xmlns="" id="{CA1A1F83-9764-4FE1-AA7C-D02EA5416CE4}"/>
              </a:ext>
            </a:extLst>
          </p:cNvPr>
          <p:cNvSpPr>
            <a:spLocks noGrp="1"/>
          </p:cNvSpPr>
          <p:nvPr>
            <p:ph type="sldNum" sz="quarter" idx="5"/>
          </p:nvPr>
        </p:nvSpPr>
        <p:spPr>
          <a:xfrm>
            <a:off x="8050213" y="4800600"/>
            <a:ext cx="6159500" cy="252413"/>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93ABFC52-71D7-4A1C-92A2-799A6A05BB0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2183754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4286869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3536431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2404804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3641030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3168111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2867763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825943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149362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271918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186666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196950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298225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984298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4191951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4276140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125640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4" name="日期占位符 3">
            <a:extLst>
              <a:ext uri="{FF2B5EF4-FFF2-40B4-BE49-F238E27FC236}">
                <a16:creationId xmlns:a16="http://schemas.microsoft.com/office/drawing/2014/main" xmlns="" id="{ADA5E86C-2EA7-4AE6-87B5-2EEF089CF36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xmlns="" id="{4AE22EC3-3279-4286-85E6-5BA92A202010}"/>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xmlns="" id="{F3DA73AA-E80F-4A7C-8AE6-B31A34ADD183}"/>
              </a:ext>
            </a:extLst>
          </p:cNvPr>
          <p:cNvSpPr>
            <a:spLocks noGrp="1"/>
          </p:cNvSpPr>
          <p:nvPr>
            <p:ph type="sldNum" sz="quarter" idx="12"/>
          </p:nvPr>
        </p:nvSpPr>
        <p:spPr/>
        <p:txBody>
          <a:bodyPr/>
          <a:lstStyle>
            <a:lvl1pPr>
              <a:defRPr/>
            </a:lvl1pPr>
          </a:lstStyle>
          <a:p>
            <a:pPr>
              <a:defRPr/>
            </a:pPr>
            <a:fld id="{2AA5A996-8FB3-4368-A777-6C6ED0D3CB57}" type="slidenum">
              <a:rPr lang="zh-CN" altLang="en-US"/>
              <a:pPr>
                <a:defRPr/>
              </a:pPr>
              <a:t>‹#›</a:t>
            </a:fld>
            <a:endParaRPr lang="zh-CN" altLang="en-US"/>
          </a:p>
        </p:txBody>
      </p:sp>
    </p:spTree>
    <p:extLst>
      <p:ext uri="{BB962C8B-B14F-4D97-AF65-F5344CB8AC3E}">
        <p14:creationId xmlns:p14="http://schemas.microsoft.com/office/powerpoint/2010/main" xmlns="" val="94769821"/>
      </p:ext>
    </p:extLst>
  </p:cSld>
  <p:clrMapOvr>
    <a:masterClrMapping/>
  </p:clrMapOvr>
  <p:transition spd="slow">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xmlns="" id="{D7EF7CCB-1F9E-403B-93C4-130A83C81B29}"/>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xmlns="" id="{A6829460-E05A-4138-9721-F79208291419}"/>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xmlns="" id="{25F1A875-F26C-4B5B-9046-FB1D434927B3}"/>
              </a:ext>
            </a:extLst>
          </p:cNvPr>
          <p:cNvSpPr>
            <a:spLocks noGrp="1"/>
          </p:cNvSpPr>
          <p:nvPr>
            <p:ph type="sldNum" sz="quarter" idx="12"/>
          </p:nvPr>
        </p:nvSpPr>
        <p:spPr/>
        <p:txBody>
          <a:bodyPr/>
          <a:lstStyle>
            <a:lvl1pPr>
              <a:defRPr/>
            </a:lvl1pPr>
          </a:lstStyle>
          <a:p>
            <a:pPr>
              <a:defRPr/>
            </a:pPr>
            <a:fld id="{787B5946-F68E-48FC-A519-3F88C9DAF76E}" type="slidenum">
              <a:rPr lang="zh-CN" altLang="en-US"/>
              <a:pPr>
                <a:defRPr/>
              </a:pPr>
              <a:t>‹#›</a:t>
            </a:fld>
            <a:endParaRPr lang="zh-CN" altLang="en-US"/>
          </a:p>
        </p:txBody>
      </p:sp>
    </p:spTree>
    <p:extLst>
      <p:ext uri="{BB962C8B-B14F-4D97-AF65-F5344CB8AC3E}">
        <p14:creationId xmlns:p14="http://schemas.microsoft.com/office/powerpoint/2010/main" xmlns="" val="326570258"/>
      </p:ext>
    </p:extLst>
  </p:cSld>
  <p:clrMapOvr>
    <a:masterClrMapping/>
  </p:clrMapOvr>
  <p:transition spd="slow">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xmlns="" id="{036E9C24-CE12-4892-BF35-C20BF5CD27A8}"/>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xmlns="" id="{F416F813-37EC-4FAE-8F99-4A655FB1ABF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xmlns="" id="{A15F2251-F777-47E5-831D-D45877A95E20}"/>
              </a:ext>
            </a:extLst>
          </p:cNvPr>
          <p:cNvSpPr>
            <a:spLocks noGrp="1"/>
          </p:cNvSpPr>
          <p:nvPr>
            <p:ph type="sldNum" sz="quarter" idx="12"/>
          </p:nvPr>
        </p:nvSpPr>
        <p:spPr/>
        <p:txBody>
          <a:bodyPr/>
          <a:lstStyle>
            <a:lvl1pPr>
              <a:defRPr/>
            </a:lvl1pPr>
          </a:lstStyle>
          <a:p>
            <a:pPr>
              <a:defRPr/>
            </a:pPr>
            <a:fld id="{B0351AAC-7CF2-4C11-A9CC-B98E1C312EE2}" type="slidenum">
              <a:rPr lang="zh-CN" altLang="en-US"/>
              <a:pPr>
                <a:defRPr/>
              </a:pPr>
              <a:t>‹#›</a:t>
            </a:fld>
            <a:endParaRPr lang="zh-CN" altLang="en-US"/>
          </a:p>
        </p:txBody>
      </p:sp>
    </p:spTree>
    <p:extLst>
      <p:ext uri="{BB962C8B-B14F-4D97-AF65-F5344CB8AC3E}">
        <p14:creationId xmlns:p14="http://schemas.microsoft.com/office/powerpoint/2010/main" xmlns="" val="2647012293"/>
      </p:ext>
    </p:extLst>
  </p:cSld>
  <p:clrMapOvr>
    <a:masterClrMapping/>
  </p:clrMapOvr>
  <p:transition spd="slow">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a:extLst>
              <a:ext uri="{FF2B5EF4-FFF2-40B4-BE49-F238E27FC236}">
                <a16:creationId xmlns:a16="http://schemas.microsoft.com/office/drawing/2014/main" xmlns="" id="{3B4CF5BB-D934-44B1-8791-076309D725E5}"/>
              </a:ext>
            </a:extLst>
          </p:cNvPr>
          <p:cNvSpPr>
            <a:spLocks noGrp="1"/>
          </p:cNvSpPr>
          <p:nvPr>
            <p:ph type="dt" sz="half" idx="10"/>
          </p:nvPr>
        </p:nvSpPr>
        <p:spPr>
          <a:ln/>
        </p:spPr>
        <p:txBody>
          <a:bodyPr/>
          <a:lstStyle>
            <a:lvl1pPr>
              <a:defRPr/>
            </a:lvl1pPr>
          </a:lstStyle>
          <a:p>
            <a:pPr>
              <a:defRPr/>
            </a:pPr>
            <a:fld id="{AD7A4842-435A-4A20-B003-61E12D186FC0}" type="datetime1">
              <a:rPr lang="zh-CN" altLang="en-US"/>
              <a:pPr>
                <a:defRPr/>
              </a:pPr>
              <a:t>2021/5/21</a:t>
            </a:fld>
            <a:endParaRPr lang="zh-CN" altLang="en-US"/>
          </a:p>
        </p:txBody>
      </p:sp>
      <p:sp>
        <p:nvSpPr>
          <p:cNvPr id="5" name="页脚占位符 1028">
            <a:extLst>
              <a:ext uri="{FF2B5EF4-FFF2-40B4-BE49-F238E27FC236}">
                <a16:creationId xmlns:a16="http://schemas.microsoft.com/office/drawing/2014/main" xmlns="" id="{1A255814-250B-4902-AE9D-C16C668AFA95}"/>
              </a:ext>
            </a:extLst>
          </p:cNvPr>
          <p:cNvSpPr>
            <a:spLocks noGrp="1"/>
          </p:cNvSpPr>
          <p:nvPr>
            <p:ph type="ftr" sz="quarter" idx="11"/>
          </p:nvPr>
        </p:nvSpPr>
        <p:spPr>
          <a:ln/>
        </p:spPr>
        <p:txBody>
          <a:bodyPr/>
          <a:lstStyle>
            <a:lvl1pPr>
              <a:defRPr/>
            </a:lvl1pPr>
          </a:lstStyle>
          <a:p>
            <a:pPr>
              <a:defRPr/>
            </a:pPr>
            <a:endParaRPr lang="zh-CN"/>
          </a:p>
        </p:txBody>
      </p:sp>
      <p:sp>
        <p:nvSpPr>
          <p:cNvPr id="6" name="灯片编号占位符 1029">
            <a:extLst>
              <a:ext uri="{FF2B5EF4-FFF2-40B4-BE49-F238E27FC236}">
                <a16:creationId xmlns:a16="http://schemas.microsoft.com/office/drawing/2014/main" xmlns="" id="{315565A4-85C5-4169-9129-FBFEC809CAF9}"/>
              </a:ext>
            </a:extLst>
          </p:cNvPr>
          <p:cNvSpPr>
            <a:spLocks noGrp="1"/>
          </p:cNvSpPr>
          <p:nvPr>
            <p:ph type="sldNum" sz="quarter" idx="12"/>
          </p:nvPr>
        </p:nvSpPr>
        <p:spPr>
          <a:ln/>
        </p:spPr>
        <p:txBody>
          <a:bodyPr/>
          <a:lstStyle>
            <a:lvl1pPr>
              <a:defRPr/>
            </a:lvl1pPr>
          </a:lstStyle>
          <a:p>
            <a:pPr>
              <a:defRPr/>
            </a:pPr>
            <a:fld id="{1978A121-99A7-4ED8-9FA1-73061279A044}" type="slidenum">
              <a:rPr lang="zh-CN" altLang="en-US"/>
              <a:pPr>
                <a:defRPr/>
              </a:pPr>
              <a:t>‹#›</a:t>
            </a:fld>
            <a:endParaRPr lang="zh-CN" altLang="en-US"/>
          </a:p>
        </p:txBody>
      </p:sp>
    </p:spTree>
    <p:extLst>
      <p:ext uri="{BB962C8B-B14F-4D97-AF65-F5344CB8AC3E}">
        <p14:creationId xmlns:p14="http://schemas.microsoft.com/office/powerpoint/2010/main" xmlns="" val="11515238"/>
      </p:ext>
    </p:extLst>
  </p:cSld>
  <p:clrMapOvr>
    <a:masterClrMapping/>
  </p:clrMapOvr>
  <p:transition spd="slow">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日期占位符 3">
            <a:extLst>
              <a:ext uri="{FF2B5EF4-FFF2-40B4-BE49-F238E27FC236}">
                <a16:creationId xmlns:a16="http://schemas.microsoft.com/office/drawing/2014/main" xmlns="" id="{2724BA62-0EDC-426E-899D-54433DB6CF0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xmlns="" id="{957BE40E-C841-44F3-8B70-455085F413D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xmlns="" id="{2E09C93A-CD85-4310-AE1F-B21B304EE2A0}"/>
              </a:ext>
            </a:extLst>
          </p:cNvPr>
          <p:cNvSpPr>
            <a:spLocks noGrp="1"/>
          </p:cNvSpPr>
          <p:nvPr>
            <p:ph type="sldNum" sz="quarter" idx="12"/>
          </p:nvPr>
        </p:nvSpPr>
        <p:spPr/>
        <p:txBody>
          <a:bodyPr/>
          <a:lstStyle>
            <a:lvl1pPr>
              <a:defRPr/>
            </a:lvl1pPr>
          </a:lstStyle>
          <a:p>
            <a:pPr>
              <a:defRPr/>
            </a:pPr>
            <a:fld id="{59BD8F1C-DCB4-44D3-AAB2-55CB0B531884}" type="slidenum">
              <a:rPr lang="zh-CN" altLang="en-US"/>
              <a:pPr>
                <a:defRPr/>
              </a:pPr>
              <a:t>‹#›</a:t>
            </a:fld>
            <a:endParaRPr lang="zh-CN" altLang="en-US"/>
          </a:p>
        </p:txBody>
      </p:sp>
    </p:spTree>
    <p:extLst>
      <p:ext uri="{BB962C8B-B14F-4D97-AF65-F5344CB8AC3E}">
        <p14:creationId xmlns:p14="http://schemas.microsoft.com/office/powerpoint/2010/main" xmlns="" val="1316712642"/>
      </p:ext>
    </p:extLst>
  </p:cSld>
  <p:clrMapOvr>
    <a:masterClrMapping/>
  </p:clrMapOvr>
  <p:transition spd="slow">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a:extLst>
              <a:ext uri="{FF2B5EF4-FFF2-40B4-BE49-F238E27FC236}">
                <a16:creationId xmlns:a16="http://schemas.microsoft.com/office/drawing/2014/main" xmlns="" id="{D64FF880-FF0C-4233-8918-06A6DEABA5F3}"/>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xmlns="" id="{717F12FF-5CBB-4B85-AF4F-AE69C85514E9}"/>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xmlns="" id="{AA44AC62-3821-4A4E-955E-FF68FDBE7026}"/>
              </a:ext>
            </a:extLst>
          </p:cNvPr>
          <p:cNvSpPr>
            <a:spLocks noGrp="1"/>
          </p:cNvSpPr>
          <p:nvPr>
            <p:ph type="sldNum" sz="quarter" idx="12"/>
          </p:nvPr>
        </p:nvSpPr>
        <p:spPr/>
        <p:txBody>
          <a:bodyPr/>
          <a:lstStyle>
            <a:lvl1pPr>
              <a:defRPr/>
            </a:lvl1pPr>
          </a:lstStyle>
          <a:p>
            <a:pPr>
              <a:defRPr/>
            </a:pPr>
            <a:fld id="{C5439C62-0AB1-4896-8E5A-485BE95109F6}" type="slidenum">
              <a:rPr lang="zh-CN" altLang="en-US"/>
              <a:pPr>
                <a:defRPr/>
              </a:pPr>
              <a:t>‹#›</a:t>
            </a:fld>
            <a:endParaRPr lang="zh-CN" altLang="en-US"/>
          </a:p>
        </p:txBody>
      </p:sp>
    </p:spTree>
    <p:extLst>
      <p:ext uri="{BB962C8B-B14F-4D97-AF65-F5344CB8AC3E}">
        <p14:creationId xmlns:p14="http://schemas.microsoft.com/office/powerpoint/2010/main" xmlns="" val="2406583532"/>
      </p:ext>
    </p:extLst>
  </p:cSld>
  <p:clrMapOvr>
    <a:masterClrMapping/>
  </p:clrMapOvr>
  <p:transition spd="slow">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a:extLst>
              <a:ext uri="{FF2B5EF4-FFF2-40B4-BE49-F238E27FC236}">
                <a16:creationId xmlns:a16="http://schemas.microsoft.com/office/drawing/2014/main" xmlns="" id="{8D2C3CEE-20AF-4278-9F09-FEE719DBDC97}"/>
              </a:ext>
            </a:extLst>
          </p:cNvPr>
          <p:cNvSpPr>
            <a:spLocks noGrp="1"/>
          </p:cNvSpPr>
          <p:nvPr>
            <p:ph type="dt" sz="half" idx="10"/>
          </p:nvPr>
        </p:nvSpPr>
        <p:spPr/>
        <p:txBody>
          <a:bodyPr/>
          <a:lstStyle>
            <a:lvl1pPr>
              <a:defRPr/>
            </a:lvl1pPr>
          </a:lstStyle>
          <a:p>
            <a:pPr>
              <a:defRPr/>
            </a:pPr>
            <a:endParaRPr lang="zh-CN" altLang="en-US"/>
          </a:p>
        </p:txBody>
      </p:sp>
      <p:sp>
        <p:nvSpPr>
          <p:cNvPr id="8" name="页脚占位符 7">
            <a:extLst>
              <a:ext uri="{FF2B5EF4-FFF2-40B4-BE49-F238E27FC236}">
                <a16:creationId xmlns:a16="http://schemas.microsoft.com/office/drawing/2014/main" xmlns="" id="{6B4B11AA-A85C-412A-B0F2-0E9C051A8508}"/>
              </a:ext>
            </a:extLst>
          </p:cNvPr>
          <p:cNvSpPr>
            <a:spLocks noGrp="1"/>
          </p:cNvSpPr>
          <p:nvPr>
            <p:ph type="ftr" sz="quarter" idx="11"/>
          </p:nvPr>
        </p:nvSpPr>
        <p:spPr/>
        <p:txBody>
          <a:bodyPr/>
          <a:lstStyle>
            <a:lvl1pPr>
              <a:defRPr/>
            </a:lvl1pPr>
          </a:lstStyle>
          <a:p>
            <a:pPr>
              <a:defRPr/>
            </a:pPr>
            <a:endParaRPr lang="zh-CN"/>
          </a:p>
        </p:txBody>
      </p:sp>
      <p:sp>
        <p:nvSpPr>
          <p:cNvPr id="9" name="灯片编号占位符 8">
            <a:extLst>
              <a:ext uri="{FF2B5EF4-FFF2-40B4-BE49-F238E27FC236}">
                <a16:creationId xmlns:a16="http://schemas.microsoft.com/office/drawing/2014/main" xmlns="" id="{A73F178B-B5FC-4F6E-AD28-2F428490FA11}"/>
              </a:ext>
            </a:extLst>
          </p:cNvPr>
          <p:cNvSpPr>
            <a:spLocks noGrp="1"/>
          </p:cNvSpPr>
          <p:nvPr>
            <p:ph type="sldNum" sz="quarter" idx="12"/>
          </p:nvPr>
        </p:nvSpPr>
        <p:spPr/>
        <p:txBody>
          <a:bodyPr/>
          <a:lstStyle>
            <a:lvl1pPr>
              <a:defRPr/>
            </a:lvl1pPr>
          </a:lstStyle>
          <a:p>
            <a:pPr>
              <a:defRPr/>
            </a:pPr>
            <a:fld id="{02C3F950-0634-403C-B2D7-51B05DD54E55}" type="slidenum">
              <a:rPr lang="zh-CN" altLang="en-US"/>
              <a:pPr>
                <a:defRPr/>
              </a:pPr>
              <a:t>‹#›</a:t>
            </a:fld>
            <a:endParaRPr lang="zh-CN" altLang="en-US"/>
          </a:p>
        </p:txBody>
      </p:sp>
    </p:spTree>
    <p:extLst>
      <p:ext uri="{BB962C8B-B14F-4D97-AF65-F5344CB8AC3E}">
        <p14:creationId xmlns:p14="http://schemas.microsoft.com/office/powerpoint/2010/main" xmlns="" val="1430654553"/>
      </p:ext>
    </p:extLst>
  </p:cSld>
  <p:clrMapOvr>
    <a:masterClrMapping/>
  </p:clrMapOvr>
  <p:transition spd="slow">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2">
            <a:extLst>
              <a:ext uri="{FF2B5EF4-FFF2-40B4-BE49-F238E27FC236}">
                <a16:creationId xmlns:a16="http://schemas.microsoft.com/office/drawing/2014/main" xmlns="" id="{59E4B3C3-0F62-43F8-A6F7-974D79ADA9B5}"/>
              </a:ext>
            </a:extLst>
          </p:cNvPr>
          <p:cNvSpPr>
            <a:spLocks noGrp="1"/>
          </p:cNvSpPr>
          <p:nvPr>
            <p:ph type="dt" sz="half" idx="10"/>
          </p:nvPr>
        </p:nvSpPr>
        <p:spPr/>
        <p:txBody>
          <a:bodyPr/>
          <a:lstStyle>
            <a:lvl1pPr>
              <a:defRPr/>
            </a:lvl1pPr>
          </a:lstStyle>
          <a:p>
            <a:pPr>
              <a:defRPr/>
            </a:pPr>
            <a:endParaRPr lang="zh-CN" altLang="en-US"/>
          </a:p>
        </p:txBody>
      </p:sp>
      <p:sp>
        <p:nvSpPr>
          <p:cNvPr id="4" name="页脚占位符 3">
            <a:extLst>
              <a:ext uri="{FF2B5EF4-FFF2-40B4-BE49-F238E27FC236}">
                <a16:creationId xmlns:a16="http://schemas.microsoft.com/office/drawing/2014/main" xmlns="" id="{29BB8DFA-E071-4310-9EC7-97CB45B2CAD4}"/>
              </a:ext>
            </a:extLst>
          </p:cNvPr>
          <p:cNvSpPr>
            <a:spLocks noGrp="1"/>
          </p:cNvSpPr>
          <p:nvPr>
            <p:ph type="ftr" sz="quarter" idx="11"/>
          </p:nvPr>
        </p:nvSpPr>
        <p:spPr/>
        <p:txBody>
          <a:bodyPr/>
          <a:lstStyle>
            <a:lvl1pPr>
              <a:defRPr/>
            </a:lvl1pPr>
          </a:lstStyle>
          <a:p>
            <a:pPr>
              <a:defRPr/>
            </a:pPr>
            <a:endParaRPr lang="zh-CN"/>
          </a:p>
        </p:txBody>
      </p:sp>
      <p:sp>
        <p:nvSpPr>
          <p:cNvPr id="5" name="灯片编号占位符 4">
            <a:extLst>
              <a:ext uri="{FF2B5EF4-FFF2-40B4-BE49-F238E27FC236}">
                <a16:creationId xmlns:a16="http://schemas.microsoft.com/office/drawing/2014/main" xmlns="" id="{1529E4F6-7307-48E6-BBA1-D8DE2DCCEA18}"/>
              </a:ext>
            </a:extLst>
          </p:cNvPr>
          <p:cNvSpPr>
            <a:spLocks noGrp="1"/>
          </p:cNvSpPr>
          <p:nvPr>
            <p:ph type="sldNum" sz="quarter" idx="12"/>
          </p:nvPr>
        </p:nvSpPr>
        <p:spPr/>
        <p:txBody>
          <a:bodyPr/>
          <a:lstStyle>
            <a:lvl1pPr>
              <a:defRPr/>
            </a:lvl1pPr>
          </a:lstStyle>
          <a:p>
            <a:pPr>
              <a:defRPr/>
            </a:pPr>
            <a:fld id="{19C67BDA-D7C4-461E-887B-617278CCD350}" type="slidenum">
              <a:rPr lang="zh-CN" altLang="en-US"/>
              <a:pPr>
                <a:defRPr/>
              </a:pPr>
              <a:t>‹#›</a:t>
            </a:fld>
            <a:endParaRPr lang="zh-CN" altLang="en-US"/>
          </a:p>
        </p:txBody>
      </p:sp>
    </p:spTree>
    <p:extLst>
      <p:ext uri="{BB962C8B-B14F-4D97-AF65-F5344CB8AC3E}">
        <p14:creationId xmlns:p14="http://schemas.microsoft.com/office/powerpoint/2010/main" xmlns="" val="2845175873"/>
      </p:ext>
    </p:extLst>
  </p:cSld>
  <p:clrMapOvr>
    <a:masterClrMapping/>
  </p:clrMapOvr>
  <p:transition spd="slow">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D1F5B93-3128-404F-B219-6C490306B518}"/>
              </a:ext>
            </a:extLst>
          </p:cNvPr>
          <p:cNvSpPr>
            <a:spLocks noGrp="1"/>
          </p:cNvSpPr>
          <p:nvPr>
            <p:ph type="dt" sz="half" idx="10"/>
          </p:nvPr>
        </p:nvSpPr>
        <p:spPr/>
        <p:txBody>
          <a:bodyPr/>
          <a:lstStyle>
            <a:lvl1pPr>
              <a:defRPr/>
            </a:lvl1pPr>
          </a:lstStyle>
          <a:p>
            <a:pPr>
              <a:defRPr/>
            </a:pPr>
            <a:endParaRPr lang="zh-CN" altLang="en-US"/>
          </a:p>
        </p:txBody>
      </p:sp>
      <p:sp>
        <p:nvSpPr>
          <p:cNvPr id="3" name="页脚占位符 2">
            <a:extLst>
              <a:ext uri="{FF2B5EF4-FFF2-40B4-BE49-F238E27FC236}">
                <a16:creationId xmlns:a16="http://schemas.microsoft.com/office/drawing/2014/main" xmlns="" id="{E3403E86-5D2A-4C28-8D39-122A5F83BB50}"/>
              </a:ext>
            </a:extLst>
          </p:cNvPr>
          <p:cNvSpPr>
            <a:spLocks noGrp="1"/>
          </p:cNvSpPr>
          <p:nvPr>
            <p:ph type="ftr" sz="quarter" idx="11"/>
          </p:nvPr>
        </p:nvSpPr>
        <p:spPr/>
        <p:txBody>
          <a:bodyPr/>
          <a:lstStyle>
            <a:lvl1pPr>
              <a:defRPr/>
            </a:lvl1pPr>
          </a:lstStyle>
          <a:p>
            <a:pPr>
              <a:defRPr/>
            </a:pPr>
            <a:endParaRPr lang="zh-CN"/>
          </a:p>
        </p:txBody>
      </p:sp>
      <p:sp>
        <p:nvSpPr>
          <p:cNvPr id="4" name="灯片编号占位符 3">
            <a:extLst>
              <a:ext uri="{FF2B5EF4-FFF2-40B4-BE49-F238E27FC236}">
                <a16:creationId xmlns:a16="http://schemas.microsoft.com/office/drawing/2014/main" xmlns="" id="{CFC2E661-AE79-4CCB-9167-E834621EE2A5}"/>
              </a:ext>
            </a:extLst>
          </p:cNvPr>
          <p:cNvSpPr>
            <a:spLocks noGrp="1"/>
          </p:cNvSpPr>
          <p:nvPr>
            <p:ph type="sldNum" sz="quarter" idx="12"/>
          </p:nvPr>
        </p:nvSpPr>
        <p:spPr/>
        <p:txBody>
          <a:bodyPr/>
          <a:lstStyle>
            <a:lvl1pPr>
              <a:defRPr/>
            </a:lvl1pPr>
          </a:lstStyle>
          <a:p>
            <a:pPr>
              <a:defRPr/>
            </a:pPr>
            <a:fld id="{AEE1600F-721E-4360-8203-2ED03A1A2987}" type="slidenum">
              <a:rPr lang="zh-CN" altLang="en-US"/>
              <a:pPr>
                <a:defRPr/>
              </a:pPr>
              <a:t>‹#›</a:t>
            </a:fld>
            <a:endParaRPr lang="zh-CN" altLang="en-US"/>
          </a:p>
        </p:txBody>
      </p:sp>
    </p:spTree>
    <p:extLst>
      <p:ext uri="{BB962C8B-B14F-4D97-AF65-F5344CB8AC3E}">
        <p14:creationId xmlns:p14="http://schemas.microsoft.com/office/powerpoint/2010/main" xmlns="" val="195399108"/>
      </p:ext>
    </p:extLst>
  </p:cSld>
  <p:clrMapOvr>
    <a:masterClrMapping/>
  </p:clrMapOvr>
  <p:transition spd="slow">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xmlns="" id="{4FB6A43B-5B43-4840-8F0D-9A700D3601DA}"/>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xmlns="" id="{93BEAAB7-2BA3-4E98-A8CC-B7E7A8E6DBAD}"/>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xmlns="" id="{F7228CBD-E8A1-4591-8229-C5EF2456AB69}"/>
              </a:ext>
            </a:extLst>
          </p:cNvPr>
          <p:cNvSpPr>
            <a:spLocks noGrp="1"/>
          </p:cNvSpPr>
          <p:nvPr>
            <p:ph type="sldNum" sz="quarter" idx="12"/>
          </p:nvPr>
        </p:nvSpPr>
        <p:spPr/>
        <p:txBody>
          <a:bodyPr/>
          <a:lstStyle>
            <a:lvl1pPr>
              <a:defRPr/>
            </a:lvl1pPr>
          </a:lstStyle>
          <a:p>
            <a:pPr>
              <a:defRPr/>
            </a:pPr>
            <a:fld id="{4D2C4A87-2442-4FF0-AB87-3C50CB79BA8E}" type="slidenum">
              <a:rPr lang="zh-CN" altLang="en-US"/>
              <a:pPr>
                <a:defRPr/>
              </a:pPr>
              <a:t>‹#›</a:t>
            </a:fld>
            <a:endParaRPr lang="zh-CN" altLang="en-US"/>
          </a:p>
        </p:txBody>
      </p:sp>
    </p:spTree>
    <p:extLst>
      <p:ext uri="{BB962C8B-B14F-4D97-AF65-F5344CB8AC3E}">
        <p14:creationId xmlns:p14="http://schemas.microsoft.com/office/powerpoint/2010/main" xmlns="" val="810220189"/>
      </p:ext>
    </p:extLst>
  </p:cSld>
  <p:clrMapOvr>
    <a:masterClrMapping/>
  </p:clrMapOvr>
  <p:transition spd="slow">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xmlns="" id="{48CEA34F-B67C-4076-B1C5-20C5700BE5B0}"/>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xmlns="" id="{2584CD04-7E6D-45B3-A5B9-C075D50B33B5}"/>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xmlns="" id="{EB89B58A-3572-457B-BFA9-AD288E3759E2}"/>
              </a:ext>
            </a:extLst>
          </p:cNvPr>
          <p:cNvSpPr>
            <a:spLocks noGrp="1"/>
          </p:cNvSpPr>
          <p:nvPr>
            <p:ph type="sldNum" sz="quarter" idx="12"/>
          </p:nvPr>
        </p:nvSpPr>
        <p:spPr/>
        <p:txBody>
          <a:bodyPr/>
          <a:lstStyle>
            <a:lvl1pPr>
              <a:defRPr/>
            </a:lvl1pPr>
          </a:lstStyle>
          <a:p>
            <a:pPr>
              <a:defRPr/>
            </a:pPr>
            <a:fld id="{89982FF7-29DB-4370-BA61-CAEBA4B40941}" type="slidenum">
              <a:rPr lang="zh-CN" altLang="en-US"/>
              <a:pPr>
                <a:defRPr/>
              </a:pPr>
              <a:t>‹#›</a:t>
            </a:fld>
            <a:endParaRPr lang="zh-CN" altLang="en-US"/>
          </a:p>
        </p:txBody>
      </p:sp>
    </p:spTree>
    <p:extLst>
      <p:ext uri="{BB962C8B-B14F-4D97-AF65-F5344CB8AC3E}">
        <p14:creationId xmlns:p14="http://schemas.microsoft.com/office/powerpoint/2010/main" xmlns="" val="3598266912"/>
      </p:ext>
    </p:extLst>
  </p:cSld>
  <p:clrMapOvr>
    <a:masterClrMapping/>
  </p:clrMapOvr>
  <p:transition spd="slow">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a:extLst>
              <a:ext uri="{FF2B5EF4-FFF2-40B4-BE49-F238E27FC236}">
                <a16:creationId xmlns:a16="http://schemas.microsoft.com/office/drawing/2014/main" xmlns="" id="{2F0DC5EE-EE0B-46FA-8365-50484887A34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1026">
            <a:extLst>
              <a:ext uri="{FF2B5EF4-FFF2-40B4-BE49-F238E27FC236}">
                <a16:creationId xmlns:a16="http://schemas.microsoft.com/office/drawing/2014/main" xmlns="" id="{ACDBFBA8-8CFC-4AA7-8C40-56439EFBDD0A}"/>
              </a:ext>
            </a:extLst>
          </p:cNvPr>
          <p:cNvSpPr>
            <a:spLocks noGrp="1" noChangeArrowheads="1"/>
          </p:cNvSpPr>
          <p:nvPr>
            <p:ph type="body"/>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a:extLst>
              <a:ext uri="{FF2B5EF4-FFF2-40B4-BE49-F238E27FC236}">
                <a16:creationId xmlns:a16="http://schemas.microsoft.com/office/drawing/2014/main" xmlns="" id="{4DC2FAE7-F88D-40B5-BD65-49EAED54A231}"/>
              </a:ext>
            </a:extLst>
          </p:cNvPr>
          <p:cNvSpPr>
            <a:spLocks noGrp="1"/>
          </p:cNvSpPr>
          <p:nvPr>
            <p:ph type="dt" sz="half" idx="2"/>
          </p:nvPr>
        </p:nvSpPr>
        <p:spPr>
          <a:xfrm>
            <a:off x="457200" y="6245225"/>
            <a:ext cx="2133600" cy="476250"/>
          </a:xfrm>
          <a:prstGeom prst="rect">
            <a:avLst/>
          </a:prstGeom>
          <a:noFill/>
          <a:ln w="9525">
            <a:noFill/>
          </a:ln>
        </p:spPr>
        <p:txBody>
          <a:bodyPr/>
          <a:lstStyle>
            <a:lvl1pPr eaLnBrk="1" hangingPunct="1">
              <a:buFont typeface="Arial" panose="020B0604020202020204" pitchFamily="34" charset="0"/>
              <a:buNone/>
              <a:defRPr sz="1400" noProof="1">
                <a:cs typeface="+mn-ea"/>
              </a:defRPr>
            </a:lvl1pPr>
          </a:lstStyle>
          <a:p>
            <a:pPr>
              <a:defRPr/>
            </a:pPr>
            <a:fld id="{1BDE4B67-992F-4F9A-8761-4A1794B29586}" type="datetime1">
              <a:rPr lang="zh-CN" altLang="en-US"/>
              <a:pPr>
                <a:defRPr/>
              </a:pPr>
              <a:t>2021/5/21</a:t>
            </a:fld>
            <a:endParaRPr lang="zh-CN" altLang="en-US"/>
          </a:p>
        </p:txBody>
      </p:sp>
      <p:sp>
        <p:nvSpPr>
          <p:cNvPr id="1029" name="页脚占位符 1028">
            <a:extLst>
              <a:ext uri="{FF2B5EF4-FFF2-40B4-BE49-F238E27FC236}">
                <a16:creationId xmlns:a16="http://schemas.microsoft.com/office/drawing/2014/main" xmlns="" id="{3B3E23A3-58B2-4A6A-B9B5-134BA97FFCA3}"/>
              </a:ext>
            </a:extLst>
          </p:cNvPr>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buFont typeface="Arial" panose="020B0604020202020204" pitchFamily="34" charset="0"/>
              <a:buNone/>
              <a:defRPr sz="1400" noProof="1"/>
            </a:lvl1pPr>
          </a:lstStyle>
          <a:p>
            <a:pPr>
              <a:defRPr/>
            </a:pPr>
            <a:endParaRPr lang="zh-CN"/>
          </a:p>
        </p:txBody>
      </p:sp>
      <p:sp>
        <p:nvSpPr>
          <p:cNvPr id="1030" name="灯片编号占位符 1029">
            <a:extLst>
              <a:ext uri="{FF2B5EF4-FFF2-40B4-BE49-F238E27FC236}">
                <a16:creationId xmlns:a16="http://schemas.microsoft.com/office/drawing/2014/main" xmlns="" id="{6E0EF9C6-7761-4B56-A51E-9EFC42120397}"/>
              </a:ext>
            </a:extLst>
          </p:cNvPr>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7CEC5496-9FAE-4456-8BDE-DD4AFB0C9DD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slow">
    <p:pull dir="ld"/>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14338" name="矩形 6147">
            <a:extLst>
              <a:ext uri="{FF2B5EF4-FFF2-40B4-BE49-F238E27FC236}">
                <a16:creationId xmlns:a16="http://schemas.microsoft.com/office/drawing/2014/main" xmlns="" id="{98CFDB45-E12B-4473-A2CB-00C0990D19B1}"/>
              </a:ext>
            </a:extLst>
          </p:cNvPr>
          <p:cNvSpPr>
            <a:spLocks noChangeArrowheads="1"/>
          </p:cNvSpPr>
          <p:nvPr/>
        </p:nvSpPr>
        <p:spPr bwMode="auto">
          <a:xfrm>
            <a:off x="1421790" y="4374063"/>
            <a:ext cx="6400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20000"/>
              </a:spcBef>
              <a:spcAft>
                <a:spcPct val="0"/>
              </a:spcAft>
              <a:buClrTx/>
              <a:buSzTx/>
              <a:buFont typeface="Arial" panose="020B0604020202020204" pitchFamily="34" charset="0"/>
              <a:buNone/>
              <a:tabLst/>
              <a:defRPr/>
            </a:pPr>
            <a:r>
              <a:rPr kumimoji="0" lang="zh-CN" altLang="zh-CN" sz="40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rPr>
              <a:t>朱坚真 </a:t>
            </a:r>
            <a:r>
              <a:rPr kumimoji="0" lang="zh-CN" altLang="en-US" sz="40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rPr>
              <a:t>教授 </a:t>
            </a:r>
            <a:r>
              <a:rPr kumimoji="0" lang="zh-CN" altLang="zh-CN" sz="40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rPr>
              <a:t>博士</a:t>
            </a:r>
          </a:p>
        </p:txBody>
      </p:sp>
      <p:sp>
        <p:nvSpPr>
          <p:cNvPr id="6150" name="矩形 6149">
            <a:extLst>
              <a:ext uri="{FF2B5EF4-FFF2-40B4-BE49-F238E27FC236}">
                <a16:creationId xmlns:a16="http://schemas.microsoft.com/office/drawing/2014/main" xmlns="" id="{39749B49-3CFA-4F8F-BAD8-1EB355C38E2F}"/>
              </a:ext>
            </a:extLst>
          </p:cNvPr>
          <p:cNvSpPr>
            <a:spLocks noChangeArrowheads="1"/>
          </p:cNvSpPr>
          <p:nvPr/>
        </p:nvSpPr>
        <p:spPr bwMode="auto">
          <a:xfrm>
            <a:off x="679450" y="1317625"/>
            <a:ext cx="76279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800" b="1" i="0" u="none" strike="noStrike" kern="1200" cap="none" spc="0" normalizeH="0" baseline="0" noProof="0" dirty="0">
                <a:ln>
                  <a:noFill/>
                </a:ln>
                <a:solidFill>
                  <a:srgbClr val="002060"/>
                </a:solidFill>
                <a:effectLst/>
                <a:uLnTx/>
                <a:uFillTx/>
                <a:latin typeface="黑体" panose="02010609060101010101" pitchFamily="49" charset="-122"/>
                <a:ea typeface="黑体" panose="02010609060101010101" pitchFamily="49" charset="-122"/>
                <a:cs typeface="+mn-cs"/>
              </a:rPr>
              <a:t>《</a:t>
            </a:r>
            <a:r>
              <a:rPr kumimoji="0" lang="en-US" altLang="zh-CN" sz="4800" b="1" i="0" u="none" strike="noStrike" kern="1200" cap="none" spc="0" normalizeH="0" baseline="0" noProof="0" smtClean="0">
                <a:ln>
                  <a:noFill/>
                </a:ln>
                <a:solidFill>
                  <a:srgbClr val="002060"/>
                </a:solidFill>
                <a:effectLst/>
                <a:uLnTx/>
                <a:uFillTx/>
                <a:latin typeface="黑体" panose="02010609060101010101" pitchFamily="49" charset="-122"/>
                <a:ea typeface="黑体" panose="02010609060101010101" pitchFamily="49" charset="-122"/>
                <a:cs typeface="+mn-cs"/>
              </a:rPr>
              <a:t>农业经济理论与政策</a:t>
            </a:r>
            <a:r>
              <a:rPr kumimoji="0" lang="en-US" altLang="zh-CN" sz="4800" b="1" i="0" u="none" strike="noStrike" kern="1200" cap="none" spc="0" normalizeH="0" baseline="0" noProof="0" dirty="0">
                <a:ln>
                  <a:noFill/>
                </a:ln>
                <a:solidFill>
                  <a:srgbClr val="002060"/>
                </a:solidFill>
                <a:effectLst/>
                <a:uLnTx/>
                <a:uFillTx/>
                <a:latin typeface="黑体" panose="02010609060101010101" pitchFamily="49" charset="-122"/>
                <a:ea typeface="黑体" panose="02010609060101010101" pitchFamily="49" charset="-122"/>
                <a:cs typeface="+mn-cs"/>
              </a:rPr>
              <a:t>》</a:t>
            </a:r>
            <a:r>
              <a:rPr kumimoji="0" lang="en-US" altLang="zh-CN" sz="4800" b="1" i="0" u="none" strike="noStrike" kern="120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mn-cs"/>
              </a:rPr>
              <a:t> </a:t>
            </a:r>
            <a:r>
              <a:rPr kumimoji="0" lang="zh-CN" altLang="en-US" sz="4800" b="1" i="0" u="none" strike="noStrike" kern="120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mn-cs"/>
              </a:rPr>
              <a:t> </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fltVal val="0"/>
                                          </p:val>
                                        </p:tav>
                                        <p:tav tm="100000">
                                          <p:val>
                                            <p:strVal val="#ppt_w"/>
                                          </p:val>
                                        </p:tav>
                                      </p:tavLst>
                                    </p:anim>
                                    <p:anim calcmode="lin" valueType="num">
                                      <p:cBhvr>
                                        <p:cTn id="8" dur="1000" fill="hold"/>
                                        <p:tgtEl>
                                          <p:spTgt spid="61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农业投资项目可行性研究</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三、农业投资项目可行性研究的内容和步骤</a:t>
            </a: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391886" y="1476168"/>
            <a:ext cx="8374025" cy="4334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tabLst/>
              <a:defRPr/>
            </a:pPr>
            <a:r>
              <a:rPr lang="zh-CN" altLang="en-US" sz="2400" b="1" dirty="0">
                <a:solidFill>
                  <a:srgbClr val="C00000"/>
                </a:solidFill>
                <a:latin typeface="宋体" panose="02010600030101010101" pitchFamily="2" charset="-122"/>
              </a:rPr>
              <a:t>（五）国民经济效益评价</a:t>
            </a:r>
          </a:p>
          <a:p>
            <a:pPr marL="0" marR="0" lvl="0" indent="0" algn="just" defTabSz="914400" rtl="0" eaLnBrk="1" fontAlgn="base" latinLnBrk="1" hangingPunct="1">
              <a:lnSpc>
                <a:spcPct val="120000"/>
              </a:lnSpc>
              <a:spcBef>
                <a:spcPts val="600"/>
              </a:spcBef>
              <a:spcAft>
                <a:spcPct val="0"/>
              </a:spcAft>
              <a:buClr>
                <a:srgbClr val="D9050A"/>
              </a:buClr>
              <a:buSzPct val="85000"/>
              <a:buFont typeface="Wingdings" panose="05000000000000000000" pitchFamily="2" charset="2"/>
              <a:buChar char="u"/>
              <a:tabLst/>
              <a:defRPr/>
            </a:pPr>
            <a:r>
              <a:rPr lang="zh-CN" altLang="en-US" sz="2200" dirty="0">
                <a:solidFill>
                  <a:srgbClr val="000000"/>
                </a:solidFill>
                <a:latin typeface="宋体" panose="02010600030101010101" pitchFamily="2" charset="-122"/>
              </a:rPr>
              <a:t>国民经济效益评价主要是分析拟建的项目对国民财富的增加起什么作用和有限的资源是否得到了最有效的利用。</a:t>
            </a:r>
            <a:endParaRPr lang="en-US" altLang="zh-CN" sz="2200" dirty="0">
              <a:solidFill>
                <a:srgbClr val="000000"/>
              </a:solidFill>
              <a:latin typeface="宋体" panose="02010600030101010101" pitchFamily="2" charset="-122"/>
            </a:endParaRPr>
          </a:p>
          <a:p>
            <a:pPr marL="0" marR="0" lvl="0" indent="0" algn="just" defTabSz="914400" rtl="0" eaLnBrk="1" fontAlgn="base" latinLnBrk="1" hangingPunct="1">
              <a:lnSpc>
                <a:spcPct val="120000"/>
              </a:lnSpc>
              <a:spcBef>
                <a:spcPts val="600"/>
              </a:spcBef>
              <a:spcAft>
                <a:spcPct val="0"/>
              </a:spcAft>
              <a:buClr>
                <a:srgbClr val="D9050A"/>
              </a:buClr>
              <a:buSzPct val="85000"/>
              <a:buFont typeface="Wingdings" panose="05000000000000000000" pitchFamily="2" charset="2"/>
              <a:buChar char="u"/>
              <a:tabLst/>
              <a:defRPr/>
            </a:pPr>
            <a:r>
              <a:rPr lang="zh-CN" altLang="en-US" sz="2200" dirty="0">
                <a:solidFill>
                  <a:srgbClr val="000000"/>
                </a:solidFill>
                <a:latin typeface="宋体" panose="02010600030101010101" pitchFamily="2" charset="-122"/>
              </a:rPr>
              <a:t>国民经济评价是按照资源合理配置的原则，从国家产业的整体角度考察投资项目的效益和费用，用货物影子价格、影子汇率、影子工资和社会折现率等经济参数，分析计算项目对国民经济的净贡献，评价项目的经济合理性。</a:t>
            </a:r>
          </a:p>
          <a:p>
            <a:pPr marL="0" marR="0" lvl="0" indent="0" algn="just" defTabSz="914400" rtl="0" eaLnBrk="1" fontAlgn="base" latinLnBrk="1" hangingPunct="1">
              <a:lnSpc>
                <a:spcPct val="100000"/>
              </a:lnSpc>
              <a:spcBef>
                <a:spcPts val="600"/>
              </a:spcBef>
              <a:spcAft>
                <a:spcPct val="0"/>
              </a:spcAft>
              <a:buClr>
                <a:srgbClr val="D9050A"/>
              </a:buClr>
              <a:buSzPct val="85000"/>
              <a:tabLst/>
              <a:defRPr/>
            </a:pPr>
            <a:r>
              <a:rPr lang="zh-CN" altLang="en-US" sz="2400" b="1" dirty="0">
                <a:solidFill>
                  <a:srgbClr val="C00000"/>
                </a:solidFill>
                <a:latin typeface="宋体" panose="02010600030101010101" pitchFamily="2" charset="-122"/>
              </a:rPr>
              <a:t>（六）社会可行性分析</a:t>
            </a:r>
          </a:p>
          <a:p>
            <a:pPr marL="0" marR="0" lvl="0" indent="0" algn="just" defTabSz="914400" rtl="0" eaLnBrk="1" fontAlgn="base" latinLnBrk="1" hangingPunct="1">
              <a:lnSpc>
                <a:spcPct val="120000"/>
              </a:lnSpc>
              <a:spcBef>
                <a:spcPts val="6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评价项目开发的格局及范围大小，布局的地域范围及合理性，涉及多少农户，项目的规模与项目所具备的条件是否相适应等。</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xmlns="" val="2499010410"/>
      </p:ext>
    </p:extLst>
  </p:cSld>
  <p:clrMapOvr>
    <a:masterClrMapping/>
  </p:clrMapOvr>
  <p:transition spd="slow">
    <p:pull dir="ld"/>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农业投资项目可行性研究</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四、农业投资项目可行性研究报告的编制要求</a:t>
            </a:r>
            <a:endPar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391886" y="1476168"/>
            <a:ext cx="8374025" cy="4328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400" b="1" dirty="0">
                <a:solidFill>
                  <a:srgbClr val="000000"/>
                </a:solidFill>
                <a:latin typeface="宋体" panose="02010600030101010101" pitchFamily="2" charset="-122"/>
              </a:rPr>
              <a:t>内容真实：</a:t>
            </a:r>
            <a:r>
              <a:rPr lang="zh-CN" altLang="en-US" sz="2200" dirty="0">
                <a:solidFill>
                  <a:srgbClr val="000000"/>
                </a:solidFill>
                <a:latin typeface="宋体" panose="02010600030101010101" pitchFamily="2" charset="-122"/>
              </a:rPr>
              <a:t>报告涉及的内容以及反映情况的数据，必须绝对真实可靠，不许有任何偏差及失误、报告中所运用资料、数据，都要经过反复核实，以确保内容的真实性；</a:t>
            </a: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400" b="1" dirty="0">
                <a:solidFill>
                  <a:srgbClr val="000000"/>
                </a:solidFill>
                <a:latin typeface="宋体" panose="02010600030101010101" pitchFamily="2" charset="-122"/>
              </a:rPr>
              <a:t>预测准确：</a:t>
            </a:r>
            <a:r>
              <a:rPr lang="zh-CN" altLang="en-US" sz="2200" dirty="0">
                <a:solidFill>
                  <a:srgbClr val="000000"/>
                </a:solidFill>
                <a:latin typeface="宋体" panose="02010600030101010101" pitchFamily="2" charset="-122"/>
              </a:rPr>
              <a:t>可行性研究是投资决策前的活动，它是在事件没有发生之前的研究，是对事物未来发展的情况、可能遇到的问题和结果的估计，具有预测性。因此，必须进行深入地调查研究，充分地占有资料，运用切合实际的预测方法，科学地预测未来前景；</a:t>
            </a: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400" b="1" dirty="0">
                <a:solidFill>
                  <a:srgbClr val="000000"/>
                </a:solidFill>
                <a:latin typeface="宋体" panose="02010600030101010101" pitchFamily="2" charset="-122"/>
              </a:rPr>
              <a:t>论证严密：</a:t>
            </a:r>
            <a:r>
              <a:rPr lang="zh-CN" altLang="en-US" sz="2200" dirty="0">
                <a:solidFill>
                  <a:srgbClr val="000000"/>
                </a:solidFill>
                <a:latin typeface="宋体" panose="02010600030101010101" pitchFamily="2" charset="-122"/>
              </a:rPr>
              <a:t>必须做到运用系统的分析方法，围绕影响项目的各种因素进行全面、系统的分析，既要作宏观的分析，又要作微观的分析。</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xmlns="" val="360323672"/>
      </p:ext>
    </p:extLst>
  </p:cSld>
  <p:clrMapOvr>
    <a:masterClrMapping/>
  </p:clrMapOvr>
  <p:transition spd="slow">
    <p:pull dir="l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77013" cy="909638"/>
            <a:chOff x="1519" y="27"/>
            <a:chExt cx="4143"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01" y="180"/>
              <a:ext cx="3161"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2800" b="1" dirty="0">
                  <a:solidFill>
                    <a:srgbClr val="FF0000"/>
                  </a:solidFill>
                  <a:latin typeface="宋体" panose="02010600030101010101" pitchFamily="2" charset="-122"/>
                  <a:sym typeface="+mn-ea"/>
                </a:rPr>
                <a:t>农业投资项目经济评价方法</a:t>
              </a:r>
              <a:endPar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1166" y="1358862"/>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一、农业投资项目的经济评价</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21166" y="1882082"/>
            <a:ext cx="8430038" cy="3788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lnSpc>
                <a:spcPct val="140000"/>
              </a:lnSpc>
              <a:spcBef>
                <a:spcPts val="600"/>
              </a:spcBef>
              <a:buClr>
                <a:srgbClr val="D9050A"/>
              </a:buClr>
              <a:buSzPct val="85000"/>
            </a:pPr>
            <a:r>
              <a:rPr lang="zh-CN" altLang="en-US" sz="2400" dirty="0">
                <a:solidFill>
                  <a:srgbClr val="000000"/>
                </a:solidFill>
                <a:latin typeface="宋体" panose="02010600030101010101" pitchFamily="2" charset="-122"/>
              </a:rPr>
              <a:t>投资项目经济评价包括财务评价和国民经济评价：</a:t>
            </a:r>
            <a:endParaRPr lang="en-US" altLang="zh-CN" sz="2400" dirty="0">
              <a:solidFill>
                <a:srgbClr val="000000"/>
              </a:solidFill>
              <a:latin typeface="宋体" panose="02010600030101010101" pitchFamily="2" charset="-122"/>
            </a:endParaRPr>
          </a:p>
          <a:p>
            <a:pPr lvl="0" algn="just" eaLnBrk="1" latinLnBrk="1" hangingPunct="1">
              <a:lnSpc>
                <a:spcPct val="140000"/>
              </a:lnSpc>
              <a:spcBef>
                <a:spcPts val="60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rPr>
              <a:t>财务评价是在国家现行财税制度和价格体系的条件下，计算项目范围内的效率和费用，分析项目的盈利能力、清偿能力，以考察项目在财务上的可行性；</a:t>
            </a:r>
            <a:endParaRPr lang="en-US" altLang="zh-CN" sz="2400" dirty="0">
              <a:solidFill>
                <a:srgbClr val="000000"/>
              </a:solidFill>
              <a:latin typeface="宋体" panose="02010600030101010101" pitchFamily="2" charset="-122"/>
            </a:endParaRPr>
          </a:p>
          <a:p>
            <a:pPr lvl="0" algn="just" eaLnBrk="1" latinLnBrk="1" hangingPunct="1">
              <a:lnSpc>
                <a:spcPct val="140000"/>
              </a:lnSpc>
              <a:spcBef>
                <a:spcPts val="60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rPr>
              <a:t>国民经济评价是在合理配置国家资源的前提下，从国家整体的角度分析计算项目对国民经济的净贡献，以考察项目的经济合理性。</a:t>
            </a:r>
            <a:endPar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xmlns="" val="4836910"/>
      </p:ext>
    </p:extLst>
  </p:cSld>
  <p:clrMapOvr>
    <a:masterClrMapping/>
  </p:clrMapOvr>
  <p:transition spd="slow">
    <p:pull dir="ld"/>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77013" cy="909638"/>
            <a:chOff x="1519" y="27"/>
            <a:chExt cx="4143"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01" y="180"/>
              <a:ext cx="3161"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农业投资项目经济评价方法</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二、农业投资项目的经济评价方法</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23078" y="1532870"/>
            <a:ext cx="8348664" cy="4224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lnSpc>
                <a:spcPct val="120000"/>
              </a:lnSpc>
              <a:spcBef>
                <a:spcPts val="600"/>
              </a:spcBef>
              <a:buClr>
                <a:srgbClr val="D9050A"/>
              </a:buClr>
              <a:buSzPct val="85000"/>
            </a:pPr>
            <a:r>
              <a:rPr lang="zh-CN" altLang="en-US" sz="2400" b="1" dirty="0">
                <a:solidFill>
                  <a:srgbClr val="C00000"/>
                </a:solidFill>
                <a:latin typeface="宋体" panose="02010600030101010101" pitchFamily="2" charset="-122"/>
              </a:rPr>
              <a:t>（一）定性指标评价方法</a:t>
            </a:r>
          </a:p>
          <a:p>
            <a:pPr lvl="0" algn="just" eaLnBrk="1" latinLnBrk="1" hangingPunct="1">
              <a:lnSpc>
                <a:spcPct val="130000"/>
              </a:lnSpc>
              <a:spcBef>
                <a:spcPts val="600"/>
              </a:spcBef>
              <a:buClr>
                <a:srgbClr val="D9050A"/>
              </a:buClr>
              <a:buSzPct val="85000"/>
            </a:pPr>
            <a:r>
              <a:rPr lang="zh-CN" altLang="en-US" sz="2200" dirty="0">
                <a:solidFill>
                  <a:srgbClr val="000000"/>
                </a:solidFill>
                <a:latin typeface="宋体" panose="02010600030101010101" pitchFamily="2" charset="-122"/>
              </a:rPr>
              <a:t>    定性指标评价方法主要是依靠预测人员的丰富实践经验以及主观的判断和分析能力，推断出事物的性质和发展趋势的分析方法。</a:t>
            </a:r>
            <a:endParaRPr lang="en-US" altLang="zh-CN" sz="2200" dirty="0">
              <a:solidFill>
                <a:srgbClr val="000000"/>
              </a:solidFill>
              <a:latin typeface="宋体" panose="02010600030101010101" pitchFamily="2" charset="-122"/>
            </a:endParaRPr>
          </a:p>
          <a:p>
            <a:pPr lvl="0" algn="just" eaLnBrk="1" latinLnBrk="1" hangingPunct="1">
              <a:lnSpc>
                <a:spcPct val="130000"/>
              </a:lnSpc>
              <a:spcBef>
                <a:spcPts val="600"/>
              </a:spcBef>
              <a:buClr>
                <a:srgbClr val="D9050A"/>
              </a:buClr>
              <a:buSzPct val="85000"/>
              <a:buFont typeface="Wingdings" panose="05000000000000000000" pitchFamily="2" charset="2"/>
              <a:buChar char="u"/>
            </a:pPr>
            <a:r>
              <a:rPr lang="en-US" altLang="zh-CN" sz="2200" b="1" dirty="0">
                <a:solidFill>
                  <a:srgbClr val="0070C0"/>
                </a:solidFill>
                <a:latin typeface="宋体" panose="02010600030101010101" pitchFamily="2" charset="-122"/>
              </a:rPr>
              <a:t>1</a:t>
            </a:r>
            <a:r>
              <a:rPr lang="zh-CN" altLang="en-US" sz="2200" b="1" dirty="0">
                <a:solidFill>
                  <a:srgbClr val="0070C0"/>
                </a:solidFill>
                <a:latin typeface="宋体" panose="02010600030101010101" pitchFamily="2" charset="-122"/>
              </a:rPr>
              <a:t>、比重分析法。</a:t>
            </a:r>
            <a:r>
              <a:rPr lang="zh-CN" altLang="en-US" sz="2200" dirty="0">
                <a:solidFill>
                  <a:srgbClr val="000000"/>
                </a:solidFill>
                <a:latin typeface="宋体" panose="02010600030101010101" pitchFamily="2" charset="-122"/>
              </a:rPr>
              <a:t>是结构的分析方法，通过计算农业生产单位投资某项经济指标各个组成部分占总体的比重，分析其内容构成的变化，从而区分主要矛盾和次要矛盾。</a:t>
            </a:r>
            <a:endParaRPr lang="en-US" altLang="zh-CN" sz="2200" dirty="0">
              <a:solidFill>
                <a:srgbClr val="000000"/>
              </a:solidFill>
              <a:latin typeface="宋体" panose="02010600030101010101" pitchFamily="2" charset="-122"/>
            </a:endParaRPr>
          </a:p>
          <a:p>
            <a:pPr lvl="0" algn="just" eaLnBrk="1" latinLnBrk="1" hangingPunct="1">
              <a:lnSpc>
                <a:spcPct val="130000"/>
              </a:lnSpc>
              <a:spcBef>
                <a:spcPts val="600"/>
              </a:spcBef>
              <a:buClr>
                <a:srgbClr val="D9050A"/>
              </a:buClr>
              <a:buSzPct val="85000"/>
              <a:buFont typeface="Wingdings" panose="05000000000000000000" pitchFamily="2" charset="2"/>
              <a:buChar char="u"/>
            </a:pPr>
            <a:r>
              <a:rPr lang="en-US" altLang="zh-CN" sz="2200" b="1" dirty="0">
                <a:solidFill>
                  <a:srgbClr val="0070C0"/>
                </a:solidFill>
                <a:latin typeface="宋体" panose="02010600030101010101" pitchFamily="2" charset="-122"/>
              </a:rPr>
              <a:t>2</a:t>
            </a:r>
            <a:r>
              <a:rPr lang="zh-CN" altLang="en-US" sz="2200" b="1" dirty="0">
                <a:solidFill>
                  <a:srgbClr val="0070C0"/>
                </a:solidFill>
                <a:latin typeface="宋体" panose="02010600030101010101" pitchFamily="2" charset="-122"/>
              </a:rPr>
              <a:t>、预期描述法。</a:t>
            </a:r>
            <a:r>
              <a:rPr lang="zh-CN" altLang="en-US" sz="2200" dirty="0">
                <a:solidFill>
                  <a:srgbClr val="000000"/>
                </a:solidFill>
                <a:latin typeface="宋体" panose="02010600030101010101" pitchFamily="2" charset="-122"/>
              </a:rPr>
              <a:t>指提前对某项工程或工作要完成的任务目标进行界定，然后比较预期的目标与项目实际完成状况，进而对实际情况做出评价的方法。</a:t>
            </a:r>
            <a:endParaRPr lang="en-US" altLang="zh-CN" sz="2200" dirty="0">
              <a:solidFill>
                <a:srgbClr val="000000"/>
              </a:solidFill>
              <a:latin typeface="宋体" panose="02010600030101010101" pitchFamily="2" charset="-122"/>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xmlns="" val="765226642"/>
      </p:ext>
    </p:extLst>
  </p:cSld>
  <p:clrMapOvr>
    <a:masterClrMapping/>
  </p:clrMapOvr>
  <p:transition spd="slow">
    <p:pull dir="ld"/>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77013" cy="909638"/>
            <a:chOff x="1519" y="27"/>
            <a:chExt cx="4143"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01" y="180"/>
              <a:ext cx="3161"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农业投资项目经济评价方法</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二、农业投资项目的经济评价方法</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23078" y="1532870"/>
            <a:ext cx="8348664" cy="418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2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（一）定性指标评价方法</a:t>
            </a:r>
          </a:p>
          <a:p>
            <a:pPr marL="0" marR="0" lvl="0" indent="0" algn="just" defTabSz="914400" rtl="0" eaLnBrk="1" fontAlgn="base" latinLnBrk="1" hangingPunct="1">
              <a:lnSpc>
                <a:spcPct val="120000"/>
              </a:lnSpc>
              <a:spcBef>
                <a:spcPts val="600"/>
              </a:spcBef>
              <a:spcAft>
                <a:spcPct val="0"/>
              </a:spcAft>
              <a:buClr>
                <a:srgbClr val="D9050A"/>
              </a:buClr>
              <a:buSzPct val="85000"/>
              <a:buFont typeface="Wingdings" panose="05000000000000000000" pitchFamily="2" charset="2"/>
              <a:buChar char="u"/>
              <a:tabLst/>
              <a:defRPr/>
            </a:pPr>
            <a:r>
              <a:rPr lang="en-US" altLang="zh-CN" sz="2200" b="1" dirty="0">
                <a:solidFill>
                  <a:srgbClr val="0070C0"/>
                </a:solidFill>
                <a:latin typeface="宋体" panose="02010600030101010101" pitchFamily="2" charset="-122"/>
              </a:rPr>
              <a:t>3</a:t>
            </a:r>
            <a:r>
              <a:rPr lang="zh-CN" altLang="en-US" sz="2200" b="1" dirty="0">
                <a:solidFill>
                  <a:srgbClr val="0070C0"/>
                </a:solidFill>
                <a:latin typeface="宋体" panose="02010600030101010101" pitchFamily="2" charset="-122"/>
              </a:rPr>
              <a:t>、等级描述法。</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即将项目履行情况或工作成果用事实或数据进行具体和清晰的界定和分级，并在此基础上评价项目成果的方法。</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20000"/>
              </a:lnSpc>
              <a:spcBef>
                <a:spcPts val="600"/>
              </a:spcBef>
              <a:spcAft>
                <a:spcPct val="0"/>
              </a:spcAft>
              <a:buClr>
                <a:srgbClr val="D9050A"/>
              </a:buClr>
              <a:buSzPct val="85000"/>
              <a:buFont typeface="Wingdings" panose="05000000000000000000" pitchFamily="2" charset="2"/>
              <a:buChar char="u"/>
              <a:tabLst/>
              <a:defRPr/>
            </a:pPr>
            <a:r>
              <a:rPr lang="en-US" altLang="zh-CN" sz="2200" b="1" dirty="0">
                <a:solidFill>
                  <a:srgbClr val="0070C0"/>
                </a:solidFill>
                <a:latin typeface="宋体" panose="02010600030101010101" pitchFamily="2" charset="-122"/>
              </a:rPr>
              <a:t>4</a:t>
            </a:r>
            <a:r>
              <a:rPr lang="zh-CN" altLang="en-US" sz="2200" b="1" dirty="0">
                <a:solidFill>
                  <a:srgbClr val="0070C0"/>
                </a:solidFill>
                <a:latin typeface="宋体" panose="02010600030101010101" pitchFamily="2" charset="-122"/>
              </a:rPr>
              <a:t>、因素分析法。</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即把综合性指标分解成各个原始的因素，以便确定影响农业投资项目经济效益原因的方法。</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20000"/>
              </a:lnSpc>
              <a:spcBef>
                <a:spcPts val="600"/>
              </a:spcBef>
              <a:spcAft>
                <a:spcPct val="0"/>
              </a:spcAft>
              <a:buClr>
                <a:srgbClr val="D9050A"/>
              </a:buClr>
              <a:buSzPct val="85000"/>
              <a:buFont typeface="Wingdings" panose="05000000000000000000" pitchFamily="2" charset="2"/>
              <a:buChar char="u"/>
              <a:tabLst/>
              <a:defRPr/>
            </a:pPr>
            <a:r>
              <a:rPr lang="en-US" altLang="zh-CN" sz="2200" b="1" dirty="0">
                <a:solidFill>
                  <a:srgbClr val="0070C0"/>
                </a:solidFill>
                <a:latin typeface="宋体" panose="02010600030101010101" pitchFamily="2" charset="-122"/>
              </a:rPr>
              <a:t>5</a:t>
            </a:r>
            <a:r>
              <a:rPr lang="zh-CN" altLang="en-US" sz="2200" b="1" dirty="0">
                <a:solidFill>
                  <a:srgbClr val="0070C0"/>
                </a:solidFill>
                <a:latin typeface="宋体" panose="02010600030101010101" pitchFamily="2" charset="-122"/>
              </a:rPr>
              <a:t>、关键事件法。</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它是针对在工作中所发生的能够充分反映被考核者的工作状况的事件制定相应的标准对被考核者进行考核的方法。</a:t>
            </a:r>
          </a:p>
          <a:p>
            <a:pPr marL="0" marR="0" lvl="0" indent="0" algn="just" defTabSz="914400" rtl="0" eaLnBrk="1" fontAlgn="base" latinLnBrk="1" hangingPunct="1">
              <a:lnSpc>
                <a:spcPct val="120000"/>
              </a:lnSpc>
              <a:spcBef>
                <a:spcPts val="600"/>
              </a:spcBef>
              <a:spcAft>
                <a:spcPct val="0"/>
              </a:spcAft>
              <a:buClr>
                <a:srgbClr val="D9050A"/>
              </a:buClr>
              <a:buSzPct val="85000"/>
              <a:buFont typeface="Wingdings" panose="05000000000000000000" pitchFamily="2" charset="2"/>
              <a:buChar char="u"/>
              <a:tabLst/>
              <a:defRPr/>
            </a:pPr>
            <a:r>
              <a:rPr lang="en-US" altLang="zh-CN" sz="2200" b="1" dirty="0">
                <a:solidFill>
                  <a:srgbClr val="0070C0"/>
                </a:solidFill>
                <a:latin typeface="宋体" panose="02010600030101010101" pitchFamily="2" charset="-122"/>
              </a:rPr>
              <a:t>6</a:t>
            </a:r>
            <a:r>
              <a:rPr lang="zh-CN" altLang="en-US" sz="2200" b="1" dirty="0">
                <a:solidFill>
                  <a:srgbClr val="0070C0"/>
                </a:solidFill>
                <a:latin typeface="宋体" panose="02010600030101010101" pitchFamily="2" charset="-122"/>
              </a:rPr>
              <a:t>、要素法。</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它是针对达到预期结果所需要的各要素进行界定，从而对被考核者进行考核的方法。</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xmlns="" val="1209121585"/>
      </p:ext>
    </p:extLst>
  </p:cSld>
  <p:clrMapOvr>
    <a:masterClrMapping/>
  </p:clrMapOvr>
  <p:transition spd="slow">
    <p:pull dir="ld"/>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77013" cy="909638"/>
            <a:chOff x="1519" y="27"/>
            <a:chExt cx="4143"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01" y="180"/>
              <a:ext cx="3161"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农业投资项目经济评价方法</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二、农业投资项目的经济评价方法</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23077" y="1532870"/>
            <a:ext cx="8605036" cy="4036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lnSpc>
                <a:spcPct val="120000"/>
              </a:lnSpc>
              <a:spcBef>
                <a:spcPts val="600"/>
              </a:spcBef>
              <a:buClr>
                <a:srgbClr val="D9050A"/>
              </a:buClr>
              <a:buSzPct val="85000"/>
            </a:pPr>
            <a:r>
              <a:rPr lang="zh-CN" altLang="en-US" sz="2400" b="1" dirty="0">
                <a:solidFill>
                  <a:srgbClr val="C00000"/>
                </a:solidFill>
                <a:latin typeface="宋体" panose="02010600030101010101" pitchFamily="2" charset="-122"/>
              </a:rPr>
              <a:t>（二）定量指标评价方法</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lnSpc>
                <a:spcPct val="120000"/>
              </a:lnSpc>
              <a:spcBef>
                <a:spcPts val="600"/>
              </a:spcBef>
              <a:buClr>
                <a:srgbClr val="D9050A"/>
              </a:buClr>
              <a:buSzPct val="85000"/>
            </a:pPr>
            <a:r>
              <a:rPr lang="en-US" altLang="zh-CN" sz="2200" dirty="0">
                <a:solidFill>
                  <a:srgbClr val="000000"/>
                </a:solidFill>
                <a:latin typeface="宋体" panose="02010600030101010101" pitchFamily="2" charset="-122"/>
              </a:rPr>
              <a:t>    </a:t>
            </a:r>
            <a:r>
              <a:rPr lang="zh-CN" altLang="en-US" sz="2200" dirty="0">
                <a:solidFill>
                  <a:srgbClr val="000000"/>
                </a:solidFill>
                <a:latin typeface="宋体" panose="02010600030101010101" pitchFamily="2" charset="-122"/>
              </a:rPr>
              <a:t>定量指标是可以准确定义数量并且能够精确衡量的考核指标。定量指标评价方法是对某项工作的数量特征、数量关系及其变化进行分析评价的方法。</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en-US" altLang="zh-CN" sz="2200" b="1" dirty="0">
                <a:solidFill>
                  <a:srgbClr val="0070C0"/>
                </a:solidFill>
                <a:latin typeface="宋体" panose="02010600030101010101" pitchFamily="2" charset="-122"/>
              </a:rPr>
              <a:t>1</a:t>
            </a:r>
            <a:r>
              <a:rPr lang="zh-CN" altLang="en-US" sz="2200" b="1" dirty="0">
                <a:solidFill>
                  <a:srgbClr val="0070C0"/>
                </a:solidFill>
                <a:latin typeface="宋体" panose="02010600030101010101" pitchFamily="2" charset="-122"/>
              </a:rPr>
              <a:t>、五性分析法。</a:t>
            </a:r>
            <a:r>
              <a:rPr lang="zh-CN" altLang="en-US" sz="2200" dirty="0">
                <a:solidFill>
                  <a:srgbClr val="000000"/>
                </a:solidFill>
                <a:latin typeface="宋体" panose="02010600030101010101" pitchFamily="2" charset="-122"/>
              </a:rPr>
              <a:t>农业投资项目的经济效益评价的五性分析是指分析农业项目投资主体的收益性、成长性、流动性、安全性及生产性。</a:t>
            </a: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en-US" altLang="zh-CN" sz="2200" b="1" dirty="0">
                <a:solidFill>
                  <a:srgbClr val="0070C0"/>
                </a:solidFill>
                <a:latin typeface="宋体" panose="02010600030101010101" pitchFamily="2" charset="-122"/>
              </a:rPr>
              <a:t>2</a:t>
            </a:r>
            <a:r>
              <a:rPr lang="zh-CN" altLang="en-US" sz="2200" b="1" dirty="0">
                <a:solidFill>
                  <a:srgbClr val="0070C0"/>
                </a:solidFill>
                <a:latin typeface="宋体" panose="02010600030101010101" pitchFamily="2" charset="-122"/>
              </a:rPr>
              <a:t>、动态分析法。</a:t>
            </a:r>
            <a:r>
              <a:rPr lang="zh-CN" altLang="en-US" sz="2200" dirty="0">
                <a:solidFill>
                  <a:srgbClr val="000000"/>
                </a:solidFill>
                <a:latin typeface="宋体" panose="02010600030101010101" pitchFamily="2" charset="-122"/>
              </a:rPr>
              <a:t>主要是对农业投资项目的经济活动效益进行纵向的比较，将不同时间的同类指标的数值进行对比，计算动态相对数，以分析指标的发展方向和增减速度。</a:t>
            </a:r>
            <a:endParaRPr lang="zh-CN" altLang="en-US" sz="2400" dirty="0">
              <a:solidFill>
                <a:srgbClr val="000000"/>
              </a:solidFill>
              <a:latin typeface="宋体" panose="02010600030101010101" pitchFamily="2" charset="-122"/>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xmlns="" val="130708850"/>
      </p:ext>
    </p:extLst>
  </p:cSld>
  <p:clrMapOvr>
    <a:masterClrMapping/>
  </p:clrMapOvr>
  <p:transition spd="slow">
    <p:pull dir="l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77013" cy="909638"/>
            <a:chOff x="1519" y="27"/>
            <a:chExt cx="4143"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01" y="180"/>
              <a:ext cx="3161"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农业投资项目经济评价方法</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二、农业投资项目的经济评价方法</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23078" y="1532870"/>
            <a:ext cx="8348664" cy="4775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2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（二）定量指标评价方法</a:t>
            </a:r>
          </a:p>
          <a:p>
            <a:pPr marL="0" marR="0" lvl="0" indent="0" algn="just" defTabSz="914400" rtl="0" eaLnBrk="1" fontAlgn="base" latinLnBrk="1" hangingPunct="1">
              <a:lnSpc>
                <a:spcPct val="120000"/>
              </a:lnSpc>
              <a:spcBef>
                <a:spcPts val="600"/>
              </a:spcBef>
              <a:spcAft>
                <a:spcPct val="0"/>
              </a:spcAft>
              <a:buClr>
                <a:srgbClr val="D9050A"/>
              </a:buClr>
              <a:buSzPct val="85000"/>
              <a:buFont typeface="Wingdings" panose="05000000000000000000" pitchFamily="2" charset="2"/>
              <a:buChar char="u"/>
              <a:tabLst/>
              <a:defRPr/>
            </a:pPr>
            <a:r>
              <a:rPr lang="en-US" altLang="zh-CN" sz="2200" b="1" dirty="0">
                <a:solidFill>
                  <a:srgbClr val="0070C0"/>
                </a:solidFill>
                <a:latin typeface="宋体" panose="02010600030101010101" pitchFamily="2" charset="-122"/>
              </a:rPr>
              <a:t>3</a:t>
            </a:r>
            <a:r>
              <a:rPr lang="zh-CN" altLang="en-US" sz="2200" b="1" dirty="0">
                <a:solidFill>
                  <a:srgbClr val="0070C0"/>
                </a:solidFill>
                <a:latin typeface="宋体" panose="02010600030101010101" pitchFamily="2" charset="-122"/>
              </a:rPr>
              <a:t>、</a:t>
            </a:r>
            <a:r>
              <a:rPr lang="en-US" altLang="zh-CN" sz="2200" b="1" dirty="0">
                <a:solidFill>
                  <a:srgbClr val="0070C0"/>
                </a:solidFill>
                <a:latin typeface="宋体" panose="02010600030101010101" pitchFamily="2" charset="-122"/>
              </a:rPr>
              <a:t>TOPSIS</a:t>
            </a:r>
            <a:r>
              <a:rPr lang="zh-CN" altLang="en-US" sz="2200" b="1" dirty="0">
                <a:solidFill>
                  <a:srgbClr val="0070C0"/>
                </a:solidFill>
                <a:latin typeface="宋体" panose="02010600030101010101" pitchFamily="2" charset="-122"/>
              </a:rPr>
              <a:t>法（逼近理想解排序法）。</a:t>
            </a:r>
            <a:r>
              <a:rPr lang="en-US" altLang="zh-CN" sz="2200" dirty="0">
                <a:solidFill>
                  <a:srgbClr val="000000"/>
                </a:solidFill>
                <a:latin typeface="宋体" panose="02010600030101010101" pitchFamily="2" charset="-122"/>
              </a:rPr>
              <a:t>TOPSIS</a:t>
            </a:r>
            <a:r>
              <a:rPr lang="zh-CN" altLang="en-US" sz="2200" dirty="0">
                <a:solidFill>
                  <a:srgbClr val="000000"/>
                </a:solidFill>
                <a:latin typeface="宋体" panose="02010600030101010101" pitchFamily="2" charset="-122"/>
              </a:rPr>
              <a:t>法是对系统工程中的有限方案进行多目标决策分析时常用的一种方法，它是在归一化后的原始数据矩阵的基础上，在有限方案中找出其最优方案和最差方案，然后分别计算出被评价对象与最优方案和最差方案之间的距离，从而得出各被评价对象与最优方案间的相对接近程度，并以此作为评价被评价对象优劣的依据，得出绩效评价的结果。</a:t>
            </a:r>
          </a:p>
          <a:p>
            <a:pPr lvl="0" algn="just" eaLnBrk="1" latinLnBrk="1" hangingPunct="1">
              <a:lnSpc>
                <a:spcPct val="120000"/>
              </a:lnSpc>
              <a:spcBef>
                <a:spcPts val="600"/>
              </a:spcBef>
              <a:buClr>
                <a:srgbClr val="D9050A"/>
              </a:buClr>
              <a:buSzPct val="85000"/>
              <a:buFont typeface="Wingdings" panose="05000000000000000000" pitchFamily="2" charset="2"/>
              <a:buChar char="u"/>
              <a:defRPr/>
            </a:pPr>
            <a:r>
              <a:rPr lang="en-US" altLang="zh-CN" sz="2200" b="1" dirty="0">
                <a:solidFill>
                  <a:srgbClr val="0070C0"/>
                </a:solidFill>
                <a:latin typeface="宋体" panose="02010600030101010101" pitchFamily="2" charset="-122"/>
              </a:rPr>
              <a:t>4</a:t>
            </a:r>
            <a:r>
              <a:rPr lang="zh-CN" altLang="en-US" sz="2200" b="1" dirty="0">
                <a:solidFill>
                  <a:srgbClr val="0070C0"/>
                </a:solidFill>
                <a:latin typeface="宋体" panose="02010600030101010101" pitchFamily="2" charset="-122"/>
              </a:rPr>
              <a:t>、层次分析法（</a:t>
            </a:r>
            <a:r>
              <a:rPr lang="en-US" altLang="zh-CN" sz="2200" b="1" dirty="0">
                <a:solidFill>
                  <a:srgbClr val="0070C0"/>
                </a:solidFill>
                <a:latin typeface="宋体" panose="02010600030101010101" pitchFamily="2" charset="-122"/>
              </a:rPr>
              <a:t>AHP</a:t>
            </a:r>
            <a:r>
              <a:rPr lang="zh-CN" altLang="en-US" sz="2200" b="1" dirty="0">
                <a:solidFill>
                  <a:srgbClr val="0070C0"/>
                </a:solidFill>
                <a:latin typeface="宋体" panose="02010600030101010101" pitchFamily="2" charset="-122"/>
              </a:rPr>
              <a:t>）。</a:t>
            </a:r>
            <a:r>
              <a:rPr lang="zh-CN" altLang="en-US" sz="2200" dirty="0">
                <a:solidFill>
                  <a:srgbClr val="000000"/>
                </a:solidFill>
                <a:latin typeface="宋体" panose="02010600030101010101" pitchFamily="2" charset="-122"/>
              </a:rPr>
              <a:t>其基本思路是：首先建立层次结构模型，然后构造两两对比矩阵，再对每个两两对比矩阵做一致性检验，从而得到个指标的权重。</a:t>
            </a:r>
          </a:p>
          <a:p>
            <a:pPr marL="0" marR="0" lvl="0" indent="0" algn="just" defTabSz="914400" rtl="0" eaLnBrk="1" fontAlgn="base" latinLnBrk="1" hangingPunct="1">
              <a:lnSpc>
                <a:spcPct val="120000"/>
              </a:lnSpc>
              <a:spcBef>
                <a:spcPts val="600"/>
              </a:spcBef>
              <a:spcAft>
                <a:spcPct val="0"/>
              </a:spcAft>
              <a:buClr>
                <a:srgbClr val="D9050A"/>
              </a:buClr>
              <a:buSzPct val="85000"/>
              <a:buFont typeface="Wingdings" panose="05000000000000000000" pitchFamily="2" charset="2"/>
              <a:buChar char="u"/>
              <a:tabLst/>
              <a:defRPr/>
            </a:pP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xmlns="" val="1423145052"/>
      </p:ext>
    </p:extLst>
  </p:cSld>
  <p:clrMapOvr>
    <a:masterClrMapping/>
  </p:clrMapOvr>
  <p:transition spd="slow">
    <p:pull dir="ld"/>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77013" cy="909638"/>
            <a:chOff x="1519" y="27"/>
            <a:chExt cx="4143"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01" y="180"/>
              <a:ext cx="3161"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农业投资项目经济评价方法</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二、农业投资项目的经济评价方法</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23078" y="1532870"/>
            <a:ext cx="8348664" cy="4479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2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（二）定量指标评价方法</a:t>
            </a:r>
          </a:p>
          <a:p>
            <a:pPr algn="just" eaLnBrk="1" latinLnBrk="1" hangingPunct="1">
              <a:lnSpc>
                <a:spcPct val="120000"/>
              </a:lnSpc>
              <a:spcBef>
                <a:spcPts val="600"/>
              </a:spcBef>
              <a:buClr>
                <a:srgbClr val="D9050A"/>
              </a:buClr>
              <a:buSzPct val="85000"/>
              <a:buFont typeface="Wingdings" panose="05000000000000000000" pitchFamily="2" charset="2"/>
              <a:buChar char="u"/>
            </a:pPr>
            <a:r>
              <a:rPr lang="en-US" altLang="zh-CN" sz="2200" b="1" dirty="0">
                <a:solidFill>
                  <a:srgbClr val="0070C0"/>
                </a:solidFill>
                <a:latin typeface="宋体" panose="02010600030101010101" pitchFamily="2" charset="-122"/>
              </a:rPr>
              <a:t>5</a:t>
            </a:r>
            <a:r>
              <a:rPr lang="zh-CN" altLang="en-US" sz="2200" b="1" dirty="0">
                <a:solidFill>
                  <a:srgbClr val="0070C0"/>
                </a:solidFill>
                <a:latin typeface="宋体" panose="02010600030101010101" pitchFamily="2" charset="-122"/>
              </a:rPr>
              <a:t>、模糊综合评价法。</a:t>
            </a:r>
            <a:r>
              <a:rPr lang="zh-CN" altLang="en-US" sz="2200" dirty="0">
                <a:solidFill>
                  <a:srgbClr val="000000"/>
                </a:solidFill>
                <a:latin typeface="宋体" panose="02010600030101010101" pitchFamily="2" charset="-122"/>
              </a:rPr>
              <a:t>它是根据模糊数学对受到多重影响因素制约的事件或对象做出总体的评价的方法。</a:t>
            </a:r>
            <a:endParaRPr lang="en-US" altLang="zh-CN" sz="2200" dirty="0">
              <a:solidFill>
                <a:srgbClr val="000000"/>
              </a:solidFill>
              <a:latin typeface="宋体" panose="02010600030101010101" pitchFamily="2" charset="-122"/>
            </a:endParaRPr>
          </a:p>
          <a:p>
            <a:pPr marL="0" marR="0" lvl="0" indent="0" algn="just" defTabSz="914400" rtl="0" eaLnBrk="1" fontAlgn="base" latinLnBrk="1" hangingPunct="1">
              <a:lnSpc>
                <a:spcPct val="120000"/>
              </a:lnSpc>
              <a:spcBef>
                <a:spcPts val="600"/>
              </a:spcBef>
              <a:spcAft>
                <a:spcPct val="0"/>
              </a:spcAft>
              <a:buClr>
                <a:srgbClr val="D9050A"/>
              </a:buClr>
              <a:buSzPct val="85000"/>
              <a:buFont typeface="Wingdings" panose="05000000000000000000" pitchFamily="2" charset="2"/>
              <a:buChar char="u"/>
              <a:tabLst/>
              <a:defRPr/>
            </a:pPr>
            <a:r>
              <a:rPr lang="en-US" altLang="zh-CN" sz="2200" b="1" dirty="0">
                <a:solidFill>
                  <a:srgbClr val="0070C0"/>
                </a:solidFill>
                <a:latin typeface="宋体" panose="02010600030101010101" pitchFamily="2" charset="-122"/>
              </a:rPr>
              <a:t>6</a:t>
            </a:r>
            <a:r>
              <a:rPr lang="zh-CN" altLang="en-US" sz="2200" b="1" dirty="0">
                <a:solidFill>
                  <a:srgbClr val="0070C0"/>
                </a:solidFill>
                <a:latin typeface="宋体" panose="02010600030101010101" pitchFamily="2" charset="-122"/>
              </a:rPr>
              <a:t>、灰色关联度分析法。</a:t>
            </a:r>
            <a:r>
              <a:rPr lang="zh-CN" altLang="en-US" sz="2200" dirty="0">
                <a:solidFill>
                  <a:srgbClr val="000000"/>
                </a:solidFill>
                <a:latin typeface="宋体" panose="02010600030101010101" pitchFamily="2" charset="-122"/>
              </a:rPr>
              <a:t>它是对一个系统发展变化态势的定量描述和比较的方法，其基本思想是通过对动态过程发展态势的量化分析，完成参考数据列和若干因素变化曲线的几何形状的相似程度的判断，来判断因素之间关联程度的方法。</a:t>
            </a:r>
          </a:p>
          <a:p>
            <a:pPr marL="0" marR="0" lvl="0" indent="0" algn="just" defTabSz="914400" rtl="0" eaLnBrk="1" fontAlgn="base" latinLnBrk="1" hangingPunct="1">
              <a:lnSpc>
                <a:spcPct val="120000"/>
              </a:lnSpc>
              <a:spcBef>
                <a:spcPts val="600"/>
              </a:spcBef>
              <a:spcAft>
                <a:spcPct val="0"/>
              </a:spcAft>
              <a:buClr>
                <a:srgbClr val="D9050A"/>
              </a:buClr>
              <a:buSzPct val="85000"/>
              <a:buFont typeface="Wingdings" panose="05000000000000000000" pitchFamily="2" charset="2"/>
              <a:buChar char="u"/>
              <a:tabLst/>
              <a:defRPr/>
            </a:pPr>
            <a:r>
              <a:rPr lang="en-US" altLang="zh-CN" sz="2200" b="1" dirty="0">
                <a:solidFill>
                  <a:srgbClr val="0070C0"/>
                </a:solidFill>
                <a:latin typeface="宋体" panose="02010600030101010101" pitchFamily="2" charset="-122"/>
              </a:rPr>
              <a:t>7</a:t>
            </a:r>
            <a:r>
              <a:rPr lang="zh-CN" altLang="en-US" sz="2200" b="1" dirty="0">
                <a:solidFill>
                  <a:srgbClr val="0070C0"/>
                </a:solidFill>
                <a:latin typeface="宋体" panose="02010600030101010101" pitchFamily="2" charset="-122"/>
              </a:rPr>
              <a:t>、因子分析法。</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它将几个关系比较密切的变量归于同一类，每一类变量称为一个因子，以较少的因子来描述被评价对象的绝大部分信息。</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xmlns="" val="3936921555"/>
      </p:ext>
    </p:extLst>
  </p:cSld>
  <p:clrMapOvr>
    <a:masterClrMapping/>
  </p:clrMapOvr>
  <p:transition spd="slow">
    <p:pull dir="ld"/>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77013" cy="909638"/>
            <a:chOff x="1519" y="27"/>
            <a:chExt cx="4143"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01" y="180"/>
              <a:ext cx="3161"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农业投资项目经济评价方法</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三、农业投资项目经济评价指标</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23078" y="1532870"/>
            <a:ext cx="8348664" cy="4176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（一）农业生产固定资产产出率。农业生产固定资产产出率是指在一定时期内农业生产总值与固定资产投入量之比。</a:t>
            </a:r>
          </a:p>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（二）农业生产固定资产投资收益率。农业生产固定资产投资收益率是指在一定时期内农业生产总值增量与农业固定资产投资总额的比值，它反映了单位投资能实现的农业生产总值的增加量。</a:t>
            </a:r>
          </a:p>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（三）技术进步对农业投资项目收益增长的贡献率。技术进步对农业投资项目收益增长的贡献率是指年度技术进步增长率与农业投资项目收益总值增长率之比。</a:t>
            </a:r>
            <a:endParaRPr lang="en-US" altLang="zh-CN" sz="2400" dirty="0">
              <a:solidFill>
                <a:srgbClr val="000000"/>
              </a:solidFill>
              <a:latin typeface="宋体" panose="02010600030101010101" pitchFamily="2" charset="-122"/>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xmlns="" val="3195792513"/>
      </p:ext>
    </p:extLst>
  </p:cSld>
  <p:clrMapOvr>
    <a:masterClrMapping/>
  </p:clrMapOvr>
  <p:transition spd="slow">
    <p:pull dir="ld"/>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77013" cy="909638"/>
            <a:chOff x="1519" y="27"/>
            <a:chExt cx="4143"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01" y="180"/>
              <a:ext cx="3161"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农业投资项目经济评价方法</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188299"/>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四、农业投资项目经济效益的综合评估</a:t>
            </a: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23078" y="1989668"/>
            <a:ext cx="8348664" cy="208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40000"/>
              </a:lnSpc>
              <a:spcBef>
                <a:spcPts val="600"/>
              </a:spcBef>
              <a:spcAft>
                <a:spcPct val="0"/>
              </a:spcAft>
              <a:buClr>
                <a:srgbClr val="D9050A"/>
              </a:buClr>
              <a:buSzPct val="85000"/>
              <a:buFont typeface="Wingdings" panose="05000000000000000000" pitchFamily="2" charset="2"/>
              <a:buChar char="u"/>
              <a:tabLst/>
              <a:defRPr/>
            </a:pP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农业生产综合效益评价方法主要分为两大类：一类是价值量代表效益，通过调研、监测和推算对农业项目投资活动进行折算，属于绝对量的评估；另一类建立指标评价体系衡量效益，属于相对量的评估。</a:t>
            </a:r>
            <a:endPar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xmlns="" val="2312726873"/>
      </p:ext>
    </p:extLst>
  </p:cSld>
  <p:clrMapOvr>
    <a:masterClrMapping/>
  </p:clrMapOvr>
  <p:transition spd="slow">
    <p:pull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矩形 8196">
            <a:extLst>
              <a:ext uri="{FF2B5EF4-FFF2-40B4-BE49-F238E27FC236}">
                <a16:creationId xmlns:a16="http://schemas.microsoft.com/office/drawing/2014/main" xmlns="" id="{742CF26A-4522-4703-8D0D-AFFF3FFCF357}"/>
              </a:ext>
            </a:extLst>
          </p:cNvPr>
          <p:cNvSpPr>
            <a:spLocks noChangeArrowheads="1"/>
          </p:cNvSpPr>
          <p:nvPr/>
        </p:nvSpPr>
        <p:spPr bwMode="auto">
          <a:xfrm>
            <a:off x="1691808" y="2348928"/>
            <a:ext cx="5940396" cy="193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第一节 农业投资项目概述</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第二节 农业投资项目可行性研究</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第三节 农业投资项目经济评价方法</a:t>
            </a:r>
            <a:endParaRPr lang="en-US" altLang="zh-CN" sz="2800" b="1" noProof="1">
              <a:solidFill>
                <a:srgbClr val="000000"/>
              </a:solidFill>
              <a:latin typeface="宋体" panose="02010600030101010101" pitchFamily="2" charset="-122"/>
              <a:cs typeface="宋体" panose="02010600030101010101" pitchFamily="2" charset="-122"/>
            </a:endParaRPr>
          </a:p>
        </p:txBody>
      </p:sp>
      <p:sp>
        <p:nvSpPr>
          <p:cNvPr id="8208" name="动作按钮: 前进或下一项 8207">
            <a:hlinkClick r:id="" action="ppaction://hlinkshowjump?jump=nextslide" highlightClick="1"/>
            <a:extLst>
              <a:ext uri="{FF2B5EF4-FFF2-40B4-BE49-F238E27FC236}">
                <a16:creationId xmlns:a16="http://schemas.microsoft.com/office/drawing/2014/main" xmlns="" id="{4AC58D46-CAD4-48F6-BE04-EE0BEA73765D}"/>
              </a:ext>
            </a:extLst>
          </p:cNvPr>
          <p:cNvSpPr/>
          <p:nvPr/>
        </p:nvSpPr>
        <p:spPr>
          <a:xfrm>
            <a:off x="2501900" y="1089025"/>
            <a:ext cx="360363" cy="179388"/>
          </a:xfrm>
          <a:prstGeom prst="actionButtonForwardNext">
            <a:avLst/>
          </a:prstGeom>
          <a:noFill/>
          <a:ln w="9525">
            <a:noFill/>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sz="3200" b="0" i="0" u="none" strike="noStrike" kern="1200" cap="none" spc="0" normalizeH="0" baseline="0" noProof="1">
              <a:ln>
                <a:noFill/>
              </a:ln>
              <a:solidFill>
                <a:srgbClr val="000000"/>
              </a:solidFill>
              <a:effectLst>
                <a:outerShdw blurRad="38100" dist="38100" dir="2700000">
                  <a:srgbClr val="FFFFFF"/>
                </a:outerShdw>
              </a:effectLst>
              <a:uLnTx/>
              <a:uFillTx/>
              <a:latin typeface="Arial" panose="020B0604020202020204" pitchFamily="34" charset="0"/>
              <a:ea typeface="黑体" panose="02010609060101010101" pitchFamily="2" charset="-122"/>
              <a:cs typeface="+mn-cs"/>
            </a:endParaRPr>
          </a:p>
        </p:txBody>
      </p:sp>
      <p:sp>
        <p:nvSpPr>
          <p:cNvPr id="4" name="标题 3">
            <a:extLst>
              <a:ext uri="{FF2B5EF4-FFF2-40B4-BE49-F238E27FC236}">
                <a16:creationId xmlns:a16="http://schemas.microsoft.com/office/drawing/2014/main" xmlns="" id="{9A07FA63-6C44-4BBF-B4B8-7A452A135F2D}"/>
              </a:ext>
            </a:extLst>
          </p:cNvPr>
          <p:cNvSpPr>
            <a:spLocks noGrp="1"/>
          </p:cNvSpPr>
          <p:nvPr>
            <p:ph type="title"/>
          </p:nvPr>
        </p:nvSpPr>
        <p:spPr>
          <a:xfrm>
            <a:off x="457200" y="696913"/>
            <a:ext cx="8229600" cy="1143000"/>
          </a:xfrm>
        </p:spPr>
        <p:txBody>
          <a:bodyPr/>
          <a:lstStyle/>
          <a:p>
            <a:pPr eaLnBrk="1" hangingPunct="1">
              <a:defRPr/>
            </a:pPr>
            <a:r>
              <a:rPr lang="zh-CN" altLang="en-US" sz="4000" b="1" dirty="0">
                <a:ln w="0"/>
                <a:solidFill>
                  <a:schemeClr val="tx1"/>
                </a:solidFill>
                <a:effectLst>
                  <a:outerShdw blurRad="38100" dist="19050" dir="2700000" algn="tl" rotWithShape="0">
                    <a:schemeClr val="dk1">
                      <a:alpha val="40000"/>
                    </a:schemeClr>
                  </a:outerShdw>
                </a:effectLst>
              </a:rPr>
              <a:t>第十三章 农业投资项目管理</a:t>
            </a:r>
          </a:p>
        </p:txBody>
      </p:sp>
    </p:spTree>
  </p:cSld>
  <p:clrMapOvr>
    <a:masterClrMapping/>
  </p:clrMapOvr>
  <p:transition spd="slow">
    <p:pull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77013" cy="909638"/>
            <a:chOff x="1519" y="27"/>
            <a:chExt cx="4143"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01" y="180"/>
              <a:ext cx="3161"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农业投资项目经济评价方法</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191313"/>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四、农业投资项目经济效益的综合评估</a:t>
            </a: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23078" y="1988904"/>
            <a:ext cx="8348664" cy="2600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40000"/>
              </a:lnSpc>
              <a:spcBef>
                <a:spcPts val="600"/>
              </a:spcBef>
              <a:spcAft>
                <a:spcPct val="0"/>
              </a:spcAft>
              <a:buClr>
                <a:srgbClr val="D9050A"/>
              </a:buClr>
              <a:buSzPct val="85000"/>
              <a:buFont typeface="Wingdings" panose="05000000000000000000" pitchFamily="2" charset="2"/>
              <a:buChar char="u"/>
              <a:tabLst/>
              <a:defRPr/>
            </a:pP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综合经济效益指数法，即在合理的经济效益指标体系上，运用上述单项的指标的增长指数，根据其整体效益评价中的重要程度来统一制定各个指标综合评价效益评价中的权数，将各指标数乘以各自的权数再加总就是农业生产经济效益的综合指数，然后再进行横向或纵向的比较分析。</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xmlns="" val="2070213068"/>
      </p:ext>
    </p:extLst>
  </p:cSld>
  <p:clrMapOvr>
    <a:masterClrMapping/>
  </p:clrMapOvr>
  <p:transition spd="slow">
    <p:pull dir="l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dirty="0">
                <a:solidFill>
                  <a:srgbClr val="FF0000"/>
                </a:solidFill>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b="1" dirty="0">
                  <a:solidFill>
                    <a:srgbClr val="FF0000"/>
                  </a:solidFill>
                  <a:latin typeface="宋体" panose="02010600030101010101" pitchFamily="2" charset="-122"/>
                  <a:sym typeface="+mn-ea"/>
                </a:rPr>
                <a:t>农业投资项目概述</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2800" dirty="0">
                <a:solidFill>
                  <a:srgbClr val="C00000"/>
                </a:solidFill>
                <a:latin typeface="宋体" panose="02010600030101010101" pitchFamily="2" charset="-122"/>
                <a:sym typeface="宋体" panose="02010600030101010101" pitchFamily="2" charset="-122"/>
              </a:rPr>
              <a:t>一、农业投资项目的内涵与特征</a:t>
            </a:r>
            <a:endParaRPr lang="en-US" altLang="zh-CN" sz="2800" dirty="0">
              <a:solidFill>
                <a:srgbClr val="C00000"/>
              </a:solidFill>
              <a:latin typeface="宋体" panose="02010600030101010101" pitchFamily="2" charset="-122"/>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4570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（一）农业投资项目的内涵</a:t>
            </a:r>
            <a:endParaRPr lang="en-US" altLang="zh-CN" sz="2400" b="1" dirty="0">
              <a:solidFill>
                <a:srgbClr val="C00000"/>
              </a:solidFill>
              <a:latin typeface="宋体" panose="02010600030101010101" pitchFamily="2" charset="-122"/>
            </a:endParaRPr>
          </a:p>
          <a:p>
            <a:pPr algn="just" eaLnBrk="1" latinLnBrk="1" hangingPunct="1">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农业投资项目</a:t>
            </a:r>
            <a:r>
              <a:rPr lang="zh-CN" altLang="en-US" sz="2200" dirty="0">
                <a:latin typeface="宋体" panose="02010600030101010101" pitchFamily="2" charset="-122"/>
              </a:rPr>
              <a:t>又称农业项目或农业项目投资，是指农业项目投资主体将各项生产要素投入农业领域以获得预期效益的经济活动。</a:t>
            </a:r>
            <a:r>
              <a:rPr lang="en-US" altLang="zh-CN" sz="2200" dirty="0">
                <a:latin typeface="宋体" panose="02010600030101010101" pitchFamily="2" charset="-122"/>
              </a:rPr>
              <a:t> </a:t>
            </a:r>
          </a:p>
          <a:p>
            <a:pPr algn="just" eaLnBrk="1" latinLnBrk="1" hangingPunct="1">
              <a:spcBef>
                <a:spcPts val="600"/>
              </a:spcBef>
              <a:buClr>
                <a:srgbClr val="D9050A"/>
              </a:buClr>
              <a:buSzPct val="85000"/>
              <a:buFont typeface="Wingdings" panose="05000000000000000000" pitchFamily="2" charset="2"/>
              <a:buChar char="u"/>
            </a:pPr>
            <a:r>
              <a:rPr lang="en-US" altLang="zh-CN" sz="2200" dirty="0">
                <a:latin typeface="宋体" panose="02010600030101010101" pitchFamily="2" charset="-122"/>
              </a:rPr>
              <a:t>1</a:t>
            </a:r>
            <a:r>
              <a:rPr lang="zh-CN" altLang="en-US" sz="2200" dirty="0">
                <a:latin typeface="宋体" panose="02010600030101010101" pitchFamily="2" charset="-122"/>
              </a:rPr>
              <a:t>、投资主体。农业投资项目按投资主体可划分为农户项目、企业项目、事业项目、社会公益项目、合资项目等。</a:t>
            </a:r>
          </a:p>
          <a:p>
            <a:pPr algn="just" eaLnBrk="1" latinLnBrk="1" hangingPunct="1">
              <a:spcBef>
                <a:spcPts val="600"/>
              </a:spcBef>
              <a:buClr>
                <a:srgbClr val="D9050A"/>
              </a:buClr>
              <a:buSzPct val="85000"/>
              <a:buFont typeface="Wingdings" panose="05000000000000000000" pitchFamily="2" charset="2"/>
              <a:buChar char="u"/>
            </a:pPr>
            <a:r>
              <a:rPr lang="en-US" altLang="zh-CN" sz="2200" dirty="0">
                <a:latin typeface="宋体" panose="02010600030101010101" pitchFamily="2" charset="-122"/>
              </a:rPr>
              <a:t>2</a:t>
            </a:r>
            <a:r>
              <a:rPr lang="zh-CN" altLang="en-US" sz="2200" dirty="0">
                <a:latin typeface="宋体" panose="02010600030101010101" pitchFamily="2" charset="-122"/>
              </a:rPr>
              <a:t>、生产要素。农业投资项目的投入不仅包括有形的固定资产，比如土地、机械设备、资源等，也包括无形资产，比如劳动力、生产技术、组织形式、发展理念等。</a:t>
            </a:r>
          </a:p>
          <a:p>
            <a:pPr algn="just" eaLnBrk="1" latinLnBrk="1" hangingPunct="1">
              <a:spcBef>
                <a:spcPts val="600"/>
              </a:spcBef>
              <a:buClr>
                <a:srgbClr val="D9050A"/>
              </a:buClr>
              <a:buSzPct val="85000"/>
              <a:buFont typeface="Wingdings" panose="05000000000000000000" pitchFamily="2" charset="2"/>
              <a:buChar char="u"/>
            </a:pPr>
            <a:r>
              <a:rPr lang="en-US" altLang="zh-CN" sz="2200" dirty="0">
                <a:latin typeface="宋体" panose="02010600030101010101" pitchFamily="2" charset="-122"/>
              </a:rPr>
              <a:t>3</a:t>
            </a:r>
            <a:r>
              <a:rPr lang="zh-CN" altLang="en-US" sz="2200" dirty="0">
                <a:latin typeface="宋体" panose="02010600030101010101" pitchFamily="2" charset="-122"/>
              </a:rPr>
              <a:t>、领域。农业领域是农业投资项目的载体，从空间上划分可分为陆地农业和海洋渔业。</a:t>
            </a:r>
            <a:endParaRPr lang="en-US" altLang="zh-CN" sz="2200" dirty="0">
              <a:latin typeface="宋体" panose="02010600030101010101" pitchFamily="2" charset="-122"/>
            </a:endParaRPr>
          </a:p>
          <a:p>
            <a:pPr algn="just" eaLnBrk="1" latinLnBrk="1" hangingPunct="1">
              <a:spcBef>
                <a:spcPts val="600"/>
              </a:spcBef>
              <a:buClr>
                <a:srgbClr val="D9050A"/>
              </a:buClr>
              <a:buSzPct val="85000"/>
              <a:buFont typeface="Wingdings" panose="05000000000000000000" pitchFamily="2" charset="2"/>
              <a:buChar char="u"/>
            </a:pPr>
            <a:r>
              <a:rPr lang="en-US" altLang="zh-CN" sz="2200" dirty="0">
                <a:latin typeface="宋体" panose="02010600030101010101" pitchFamily="2" charset="-122"/>
              </a:rPr>
              <a:t>4</a:t>
            </a:r>
            <a:r>
              <a:rPr lang="zh-CN" altLang="en-US" sz="2200" dirty="0">
                <a:latin typeface="宋体" panose="02010600030101010101" pitchFamily="2" charset="-122"/>
              </a:rPr>
              <a:t>、效益。农业投资项目的效益不仅包括经济效益，还包括社会效益和生态效益。</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第一节</a:t>
            </a:r>
          </a:p>
        </p:txBody>
      </p:sp>
    </p:spTree>
  </p:cSld>
  <p:clrMapOvr>
    <a:masterClrMapping/>
  </p:clrMapOvr>
  <p:transition spd="slow">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农业投资项目概述</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一、农业投资项目的内涵与特征</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4721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（二）农业投资项目的特征</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pPr>
            <a:r>
              <a:rPr lang="en-US" altLang="zh-CN" sz="2400" dirty="0">
                <a:solidFill>
                  <a:srgbClr val="000000"/>
                </a:solidFill>
                <a:latin typeface="宋体" panose="02010600030101010101" pitchFamily="2" charset="-122"/>
              </a:rPr>
              <a:t>    </a:t>
            </a:r>
            <a:r>
              <a:rPr lang="zh-CN" altLang="en-US" sz="2400" dirty="0">
                <a:solidFill>
                  <a:srgbClr val="000000"/>
                </a:solidFill>
                <a:latin typeface="宋体" panose="02010600030101010101" pitchFamily="2" charset="-122"/>
              </a:rPr>
              <a:t>地域性 </a:t>
            </a:r>
            <a:r>
              <a:rPr lang="en-US" altLang="zh-CN" sz="2400" dirty="0">
                <a:solidFill>
                  <a:srgbClr val="000000"/>
                </a:solidFill>
                <a:latin typeface="宋体" panose="02010600030101010101" pitchFamily="2" charset="-122"/>
              </a:rPr>
              <a:t> </a:t>
            </a:r>
            <a:r>
              <a:rPr lang="zh-CN" altLang="en-US" sz="2400" dirty="0">
                <a:solidFill>
                  <a:srgbClr val="000000"/>
                </a:solidFill>
                <a:latin typeface="宋体" panose="02010600030101010101" pitchFamily="2" charset="-122"/>
              </a:rPr>
              <a:t>弱质性 </a:t>
            </a:r>
            <a:r>
              <a:rPr lang="en-US" altLang="zh-CN" sz="2400" dirty="0">
                <a:solidFill>
                  <a:srgbClr val="000000"/>
                </a:solidFill>
                <a:latin typeface="宋体" panose="02010600030101010101" pitchFamily="2" charset="-122"/>
              </a:rPr>
              <a:t> </a:t>
            </a:r>
            <a:r>
              <a:rPr lang="zh-CN" altLang="en-US" sz="2400" dirty="0">
                <a:solidFill>
                  <a:srgbClr val="000000"/>
                </a:solidFill>
                <a:latin typeface="宋体" panose="02010600030101010101" pitchFamily="2" charset="-122"/>
              </a:rPr>
              <a:t>不稳定性 </a:t>
            </a:r>
            <a:r>
              <a:rPr lang="en-US" altLang="zh-CN" sz="2400" dirty="0">
                <a:solidFill>
                  <a:srgbClr val="000000"/>
                </a:solidFill>
                <a:latin typeface="宋体" panose="02010600030101010101" pitchFamily="2" charset="-122"/>
              </a:rPr>
              <a:t> </a:t>
            </a:r>
            <a:r>
              <a:rPr lang="zh-CN" altLang="en-US" sz="2400" dirty="0">
                <a:solidFill>
                  <a:srgbClr val="000000"/>
                </a:solidFill>
                <a:latin typeface="宋体" panose="02010600030101010101" pitchFamily="2" charset="-122"/>
              </a:rPr>
              <a:t>外部性</a:t>
            </a:r>
            <a:r>
              <a:rPr lang="en-US" altLang="zh-CN" sz="2400" dirty="0">
                <a:solidFill>
                  <a:srgbClr val="000000"/>
                </a:solidFill>
                <a:latin typeface="宋体" panose="02010600030101010101" pitchFamily="2" charset="-122"/>
              </a:rPr>
              <a:t>  </a:t>
            </a:r>
            <a:r>
              <a:rPr lang="zh-CN" altLang="en-US" sz="2400" dirty="0">
                <a:solidFill>
                  <a:srgbClr val="000000"/>
                </a:solidFill>
                <a:latin typeface="宋体" panose="02010600030101010101" pitchFamily="2" charset="-122"/>
              </a:rPr>
              <a:t>综合性</a:t>
            </a:r>
            <a:endParaRPr lang="en-US" altLang="zh-CN" sz="24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800" dirty="0">
                <a:solidFill>
                  <a:srgbClr val="C00000"/>
                </a:solidFill>
                <a:latin typeface="宋体" panose="02010600030101010101" pitchFamily="2" charset="-122"/>
              </a:rPr>
              <a:t>二、农业投资项目在农业经济发展的作用</a:t>
            </a:r>
            <a:endParaRPr lang="en-US" altLang="zh-CN" sz="2800" dirty="0">
              <a:solidFill>
                <a:srgbClr val="C00000"/>
              </a:solidFill>
              <a:latin typeface="宋体" panose="02010600030101010101" pitchFamily="2" charset="-122"/>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en-US" altLang="zh-CN" sz="2400" dirty="0">
                <a:solidFill>
                  <a:srgbClr val="000000"/>
                </a:solidFill>
                <a:latin typeface="宋体" panose="02010600030101010101" pitchFamily="2" charset="-122"/>
              </a:rPr>
              <a:t>1</a:t>
            </a:r>
            <a:r>
              <a:rPr lang="zh-CN" altLang="en-US" sz="2400" dirty="0">
                <a:solidFill>
                  <a:srgbClr val="000000"/>
                </a:solidFill>
                <a:latin typeface="宋体" panose="02010600030101010101" pitchFamily="2" charset="-122"/>
              </a:rPr>
              <a:t>、农业项目投资是实现农业发展目标的重要步骤，是农业规划实施的具体化。</a:t>
            </a:r>
            <a:endParaRPr lang="en-US" altLang="zh-CN" sz="2400" dirty="0">
              <a:solidFill>
                <a:srgbClr val="000000"/>
              </a:solidFill>
              <a:latin typeface="宋体" panose="02010600030101010101" pitchFamily="2" charset="-122"/>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en-US" altLang="zh-CN" sz="2400" dirty="0">
                <a:solidFill>
                  <a:srgbClr val="000000"/>
                </a:solidFill>
                <a:latin typeface="宋体" panose="02010600030101010101" pitchFamily="2" charset="-122"/>
              </a:rPr>
              <a:t>2</a:t>
            </a:r>
            <a:r>
              <a:rPr lang="zh-CN" altLang="en-US" sz="2400" dirty="0">
                <a:solidFill>
                  <a:srgbClr val="000000"/>
                </a:solidFill>
                <a:latin typeface="宋体" panose="02010600030101010101" pitchFamily="2" charset="-122"/>
              </a:rPr>
              <a:t>、农业项目投资能保证投资决策的科学化，提高投资的经济效益和社会效益。</a:t>
            </a:r>
            <a:endParaRPr lang="en-US" altLang="zh-CN" sz="2400" dirty="0">
              <a:solidFill>
                <a:srgbClr val="000000"/>
              </a:solidFill>
              <a:latin typeface="宋体" panose="02010600030101010101" pitchFamily="2" charset="-122"/>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en-US" altLang="zh-CN" sz="2400" dirty="0">
                <a:solidFill>
                  <a:srgbClr val="000000"/>
                </a:solidFill>
                <a:latin typeface="宋体" panose="02010600030101010101" pitchFamily="2" charset="-122"/>
              </a:rPr>
              <a:t>3</a:t>
            </a:r>
            <a:r>
              <a:rPr lang="zh-CN" altLang="en-US" sz="2400" dirty="0">
                <a:solidFill>
                  <a:srgbClr val="000000"/>
                </a:solidFill>
                <a:latin typeface="宋体" panose="02010600030101010101" pitchFamily="2" charset="-122"/>
              </a:rPr>
              <a:t>、农业项目投资可以改善我国农业生产条件，提高农业生产能力。</a:t>
            </a:r>
            <a:endParaRPr lang="en-US" altLang="zh-CN" sz="24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endParaRPr lang="zh-CN" altLang="en-US" sz="2200" dirty="0">
              <a:solidFill>
                <a:srgbClr val="000000"/>
              </a:solidFill>
              <a:latin typeface="宋体" panose="02010600030101010101" pitchFamily="2" charset="-122"/>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Tree>
    <p:extLst>
      <p:ext uri="{BB962C8B-B14F-4D97-AF65-F5344CB8AC3E}">
        <p14:creationId xmlns:p14="http://schemas.microsoft.com/office/powerpoint/2010/main" xmlns="" val="2300899931"/>
      </p:ext>
    </p:extLst>
  </p:cSld>
  <p:clrMapOvr>
    <a:masterClrMapping/>
  </p:clrMapOvr>
  <p:transition spd="slow">
    <p:pull dir="l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农业投资项目概述</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三、农业投资项目实施的原则</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4518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（一）以市场为导向，以效益为中心的原则</a:t>
            </a:r>
            <a:endParaRPr lang="en-US" altLang="zh-CN" sz="2400" dirty="0">
              <a:solidFill>
                <a:srgbClr val="000000"/>
              </a:solidFill>
              <a:latin typeface="宋体" panose="02010600030101010101" pitchFamily="2" charset="-122"/>
            </a:endParaRPr>
          </a:p>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（二）因地制宜的原则</a:t>
            </a:r>
          </a:p>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（三）适度规模的原则</a:t>
            </a:r>
          </a:p>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（四）依靠科技和推动科技进步的原则</a:t>
            </a:r>
          </a:p>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（五）加快农业基础建设，推进农业装备现代化的原则</a:t>
            </a:r>
          </a:p>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（六）加快农业标准化建设，打造农业优势品牌的原则</a:t>
            </a:r>
          </a:p>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（七）可持续发展与保护生态的原则</a:t>
            </a:r>
          </a:p>
          <a:p>
            <a:pPr lvl="0" algn="just" eaLnBrk="1" latinLnBrk="1" hangingPunct="1">
              <a:spcBef>
                <a:spcPts val="600"/>
              </a:spcBef>
              <a:buClr>
                <a:srgbClr val="D9050A"/>
              </a:buClr>
              <a:buSzPct val="85000"/>
            </a:pPr>
            <a:endParaRPr lang="en-US" altLang="zh-CN" sz="2400" dirty="0">
              <a:solidFill>
                <a:srgbClr val="000000"/>
              </a:solidFill>
              <a:latin typeface="宋体" panose="02010600030101010101" pitchFamily="2" charset="-122"/>
            </a:endParaRPr>
          </a:p>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Tree>
    <p:extLst>
      <p:ext uri="{BB962C8B-B14F-4D97-AF65-F5344CB8AC3E}">
        <p14:creationId xmlns:p14="http://schemas.microsoft.com/office/powerpoint/2010/main" xmlns="" val="2721788008"/>
      </p:ext>
    </p:extLst>
  </p:cSld>
  <p:clrMapOvr>
    <a:masterClrMapping/>
  </p:clrMapOvr>
  <p:transition spd="slow">
    <p:pull dir="l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b="1" dirty="0">
                  <a:solidFill>
                    <a:srgbClr val="FF0000"/>
                  </a:solidFill>
                  <a:latin typeface="宋体" panose="02010600030101010101" pitchFamily="2" charset="-122"/>
                  <a:sym typeface="+mn-ea"/>
                </a:rPr>
                <a:t>农业投资项目可行性研究</a:t>
              </a:r>
              <a:endParaRPr kumimoji="0" lang="zh-CN" altLang="en-US"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19391" y="1047885"/>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一、农业投资项目可行性研究的历史演变过程</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9390" y="1617143"/>
            <a:ext cx="8348664" cy="3890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lnSpc>
                <a:spcPct val="14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可行性研究是近几十年来在西方国家发展起来的新兴的、综合性的、实用的科学方法。</a:t>
            </a:r>
            <a:r>
              <a:rPr lang="en-US" altLang="zh-CN" sz="2200" dirty="0">
                <a:solidFill>
                  <a:srgbClr val="000000"/>
                </a:solidFill>
                <a:latin typeface="宋体" panose="02010600030101010101" pitchFamily="2" charset="-122"/>
              </a:rPr>
              <a:t>20</a:t>
            </a:r>
            <a:r>
              <a:rPr lang="zh-CN" altLang="en-US" sz="2200" dirty="0">
                <a:solidFill>
                  <a:srgbClr val="000000"/>
                </a:solidFill>
                <a:latin typeface="宋体" panose="02010600030101010101" pitchFamily="2" charset="-122"/>
              </a:rPr>
              <a:t>世纪</a:t>
            </a:r>
            <a:r>
              <a:rPr lang="en-US" altLang="zh-CN" sz="2200" dirty="0">
                <a:solidFill>
                  <a:srgbClr val="000000"/>
                </a:solidFill>
                <a:latin typeface="宋体" panose="02010600030101010101" pitchFamily="2" charset="-122"/>
              </a:rPr>
              <a:t>30</a:t>
            </a:r>
            <a:r>
              <a:rPr lang="zh-CN" altLang="en-US" sz="2200" dirty="0">
                <a:solidFill>
                  <a:srgbClr val="000000"/>
                </a:solidFill>
                <a:latin typeface="宋体" panose="02010600030101010101" pitchFamily="2" charset="-122"/>
              </a:rPr>
              <a:t>年代初，美国便开始运用，现在许多国家已得到广泛的发展和使用。</a:t>
            </a:r>
            <a:endParaRPr lang="en-US" altLang="zh-CN" sz="2200" dirty="0">
              <a:solidFill>
                <a:srgbClr val="000000"/>
              </a:solidFill>
              <a:latin typeface="宋体" panose="02010600030101010101" pitchFamily="2" charset="-122"/>
            </a:endParaRPr>
          </a:p>
          <a:p>
            <a:pPr lvl="0" algn="just" eaLnBrk="1" latinLnBrk="1" hangingPunct="1">
              <a:lnSpc>
                <a:spcPct val="14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主要包括所投资项目技术上是否可行，经济上是否有利可图及有无风险，风险大小等内容，以便作出正确的决策。一项好的可行性研究，能为投资者提供鉴别、选择和决策的完整依据。目前可行性研究已发展成为一门独立的学科，是保证实现建设项目最佳经济效果的专门学向。</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xmlns="" val="3605113592"/>
      </p:ext>
    </p:extLst>
  </p:cSld>
  <p:clrMapOvr>
    <a:masterClrMapping/>
  </p:clrMapOvr>
  <p:transition spd="slow">
    <p:pull dir="l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农业投资项目可行性研究</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二、农业投资项目可行性研究的内涵</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391886" y="1476168"/>
            <a:ext cx="8523515" cy="4414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lnSpc>
                <a:spcPct val="130000"/>
              </a:lnSpc>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农业投资项目的可行性研究</a:t>
            </a:r>
            <a:r>
              <a:rPr lang="zh-CN" altLang="en-US" sz="2200" dirty="0">
                <a:solidFill>
                  <a:srgbClr val="000000"/>
                </a:solidFill>
                <a:latin typeface="宋体" panose="02010600030101010101" pitchFamily="2" charset="-122"/>
              </a:rPr>
              <a:t>就是要对拟投资项目从资金、技术、政策和环境等方面进行科学分析，判断项目的可行性，为将来建设项目提供科学依据的系统的、综合的、科学的决策过程。</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800" dirty="0">
                <a:solidFill>
                  <a:srgbClr val="C00000"/>
                </a:solidFill>
                <a:latin typeface="宋体" panose="02010600030101010101" pitchFamily="2" charset="-122"/>
              </a:rPr>
              <a:t>三、农业投资项目可行性研究的内容和步骤</a:t>
            </a:r>
            <a:endParaRPr lang="en-US" altLang="zh-CN" sz="2800" dirty="0">
              <a:solidFill>
                <a:srgbClr val="C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（一）项目投资必要性研究</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lnSpc>
                <a:spcPct val="110000"/>
              </a:lnSpc>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、对该项目是否符合国家经济开发的总目标、开发规划和产业政策，是否有利于增强农村地区经济活力，促进农业可持续发展进行评估；</a:t>
            </a:r>
          </a:p>
          <a:p>
            <a:pPr lvl="0" algn="just" eaLnBrk="1" latinLnBrk="1" hangingPunct="1">
              <a:lnSpc>
                <a:spcPct val="110000"/>
              </a:lnSpc>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、看该项目是否有利于合理配置和有效利用资源，改善生态环境；</a:t>
            </a:r>
          </a:p>
          <a:p>
            <a:pPr lvl="0" algn="just" eaLnBrk="1" latinLnBrk="1" hangingPunct="1">
              <a:lnSpc>
                <a:spcPct val="110000"/>
              </a:lnSpc>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、项目产品是否符合市场需求，是否有发展前途；</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xmlns="" val="1866384403"/>
      </p:ext>
    </p:extLst>
  </p:cSld>
  <p:clrMapOvr>
    <a:masterClrMapping/>
  </p:clrMapOvr>
  <p:transition spd="slow">
    <p:pull dir="l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农业投资项目可行性研究</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三、农业投资项目可行性研究的内容和步骤</a:t>
            </a: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391886" y="1476168"/>
            <a:ext cx="8374025" cy="4431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5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（一）项目投资必要性研究</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lnSpc>
                <a:spcPct val="120000"/>
              </a:lnSpc>
              <a:spcBef>
                <a:spcPts val="500"/>
              </a:spcBef>
              <a:buClr>
                <a:srgbClr val="D9050A"/>
              </a:buClr>
              <a:buSzPct val="85000"/>
              <a:buFont typeface="Wingdings" panose="05000000000000000000" pitchFamily="2" charset="2"/>
              <a:buChar char="u"/>
            </a:pP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4</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、评估该投资项目的总体效益，尤其要看项目开发建设能否给农村地区的经济发展和整个国民经济带来较高的效益和贡献，从而判断项目投资建设的必要性</a:t>
            </a:r>
            <a:r>
              <a:rPr lang="zh-CN" altLang="en-US" sz="2200" dirty="0">
                <a:solidFill>
                  <a:srgbClr val="000000"/>
                </a:solidFill>
                <a:latin typeface="宋体" panose="02010600030101010101" pitchFamily="2" charset="-122"/>
              </a:rPr>
              <a:t>。</a:t>
            </a:r>
            <a:endParaRPr lang="en-US" altLang="zh-CN" sz="2200" dirty="0">
              <a:solidFill>
                <a:srgbClr val="000000"/>
              </a:solidFill>
              <a:latin typeface="宋体" panose="02010600030101010101" pitchFamily="2" charset="-122"/>
            </a:endParaRPr>
          </a:p>
          <a:p>
            <a:pPr lvl="0" algn="just" eaLnBrk="1" latinLnBrk="1" hangingPunct="1">
              <a:spcBef>
                <a:spcPts val="500"/>
              </a:spcBef>
              <a:buClr>
                <a:srgbClr val="D9050A"/>
              </a:buClr>
              <a:buSzPct val="85000"/>
            </a:pPr>
            <a:r>
              <a:rPr lang="zh-CN" altLang="en-US" sz="2400" b="1" dirty="0">
                <a:solidFill>
                  <a:srgbClr val="C00000"/>
                </a:solidFill>
                <a:latin typeface="宋体" panose="02010600030101010101" pitchFamily="2" charset="-122"/>
              </a:rPr>
              <a:t>（二）项目投资的条件（可能性）研究</a:t>
            </a:r>
          </a:p>
          <a:p>
            <a:pPr lvl="0" algn="just" eaLnBrk="1" latinLnBrk="1" hangingPunct="1">
              <a:lnSpc>
                <a:spcPct val="110000"/>
              </a:lnSpc>
              <a:spcBef>
                <a:spcPts val="5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项目投资的条件</a:t>
            </a:r>
            <a:r>
              <a:rPr lang="en-US" altLang="zh-CN" sz="2200" dirty="0">
                <a:solidFill>
                  <a:srgbClr val="000000"/>
                </a:solidFill>
                <a:latin typeface="宋体" panose="02010600030101010101" pitchFamily="2" charset="-122"/>
              </a:rPr>
              <a:t>(</a:t>
            </a:r>
            <a:r>
              <a:rPr lang="zh-CN" altLang="en-US" sz="2200" dirty="0">
                <a:solidFill>
                  <a:srgbClr val="000000"/>
                </a:solidFill>
                <a:latin typeface="宋体" panose="02010600030101010101" pitchFamily="2" charset="-122"/>
              </a:rPr>
              <a:t>可能性</a:t>
            </a:r>
            <a:r>
              <a:rPr lang="en-US" altLang="zh-CN" sz="2200" dirty="0">
                <a:solidFill>
                  <a:srgbClr val="000000"/>
                </a:solidFill>
                <a:latin typeface="宋体" panose="02010600030101010101" pitchFamily="2" charset="-122"/>
              </a:rPr>
              <a:t>)</a:t>
            </a:r>
            <a:r>
              <a:rPr lang="zh-CN" altLang="en-US" sz="2200" dirty="0">
                <a:solidFill>
                  <a:srgbClr val="000000"/>
                </a:solidFill>
                <a:latin typeface="宋体" panose="02010600030101010101" pitchFamily="2" charset="-122"/>
              </a:rPr>
              <a:t>研究是指项目实施单位在项目规划阶段，对拟实施项目的若干备选方案，组织相关专家从资源、市场、技术、组织管理、社会与生态、经济等方面进行调研，分析各种方案在上述五个方面的可行性，并对它们进行比较分析，从中选出最优方案的过程。它包括规划准备、资料收集、调研分析、编制可行性研究报告这四个部分。</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xmlns="" val="1006743216"/>
      </p:ext>
    </p:extLst>
  </p:cSld>
  <p:clrMapOvr>
    <a:masterClrMapping/>
  </p:clrMapOvr>
  <p:transition spd="slow">
    <p:pull dir="l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农业投资项目可行性研究</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三、农业投资项目可行性研究的内容和步骤</a:t>
            </a: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391886" y="1476168"/>
            <a:ext cx="8374025" cy="4334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（三）投资项目的财务分析</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主要通过计算和分析投资项目的利润率、贷款偿还期、投资回收期、净现值及财务内部报酬率等分析项目对受益者在财务上所产生的影响。</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（四）项目投资的技术方案研究</a:t>
            </a: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项目投资的技术方案是为研究解决项目的各类技术问题而有针对性，系统性的提出的方法、应对措施及相关对策。</a:t>
            </a:r>
            <a:endParaRPr lang="en-US" altLang="zh-CN" sz="2200" dirty="0">
              <a:solidFill>
                <a:srgbClr val="000000"/>
              </a:solidFill>
              <a:latin typeface="宋体" panose="02010600030101010101" pitchFamily="2" charset="-122"/>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项目投资的技术方案包括规划方案、设计方案、施工方案、生产方案、管理方案、组织体制方案、技术措施和技术路线以及技术改革方案。</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xmlns="" val="1592043583"/>
      </p:ext>
    </p:extLst>
  </p:cSld>
  <p:clrMapOvr>
    <a:masterClrMapping/>
  </p:clrMapOvr>
  <p:transition spd="slow">
    <p:pull dir="ld"/>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3340</TotalTime>
  <Words>2410</Words>
  <Application>Microsoft Office PowerPoint</Application>
  <PresentationFormat>全屏显示(4:3)</PresentationFormat>
  <Paragraphs>132</Paragraphs>
  <Slides>20</Slides>
  <Notes>18</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默认设计模板</vt:lpstr>
      <vt:lpstr>幻灯片 1</vt:lpstr>
      <vt:lpstr>第十三章 农业投资项目管理</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HD</dc:creator>
  <cp:lastModifiedBy>AAA</cp:lastModifiedBy>
  <cp:revision>668</cp:revision>
  <dcterms:created xsi:type="dcterms:W3CDTF">2007-08-10T10:38:00Z</dcterms:created>
  <dcterms:modified xsi:type="dcterms:W3CDTF">2021-05-21T14:25:57Z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